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7" r:id="rId1"/>
  </p:sldMasterIdLst>
  <p:notesMasterIdLst>
    <p:notesMasterId r:id="rId18"/>
  </p:notesMasterIdLst>
  <p:sldIdLst>
    <p:sldId id="263" r:id="rId2"/>
    <p:sldId id="426" r:id="rId3"/>
    <p:sldId id="366" r:id="rId4"/>
    <p:sldId id="411" r:id="rId5"/>
    <p:sldId id="412" r:id="rId6"/>
    <p:sldId id="428" r:id="rId7"/>
    <p:sldId id="436" r:id="rId8"/>
    <p:sldId id="413" r:id="rId9"/>
    <p:sldId id="424" r:id="rId10"/>
    <p:sldId id="437" r:id="rId11"/>
    <p:sldId id="435" r:id="rId12"/>
    <p:sldId id="432" r:id="rId13"/>
    <p:sldId id="416" r:id="rId14"/>
    <p:sldId id="434" r:id="rId15"/>
    <p:sldId id="418" r:id="rId16"/>
    <p:sldId id="42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4862"/>
    <a:srgbClr val="4A8CF6"/>
    <a:srgbClr val="E56B65"/>
    <a:srgbClr val="4E95D9"/>
    <a:srgbClr val="E39D20"/>
    <a:srgbClr val="B1B1B1"/>
    <a:srgbClr val="4EB2DF"/>
    <a:srgbClr val="FF8D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80"/>
    <p:restoredTop sz="92507"/>
  </p:normalViewPr>
  <p:slideViewPr>
    <p:cSldViewPr snapToGrid="0">
      <p:cViewPr>
        <p:scale>
          <a:sx n="100" d="100"/>
          <a:sy n="100" d="100"/>
        </p:scale>
        <p:origin x="640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611E5-2E5B-F44B-A85B-08EB3CFA4877}" type="datetimeFigureOut">
              <a:rPr lang="en-US" smtClean="0"/>
              <a:t>1/12/26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19003-EF41-0645-AD49-ECA4A1789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0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19003-EF41-0645-AD49-ECA4A1789D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69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19003-EF41-0645-AD49-ECA4A1789D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5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19003-EF41-0645-AD49-ECA4A1789D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32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19003-EF41-0645-AD49-ECA4A1789D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9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scaling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19003-EF41-0645-AD49-ECA4A1789D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12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19003-EF41-0645-AD49-ECA4A1789D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22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CC34-D9E5-8A48-B165-F64117852622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DCAC-4134-D147-8EA6-CF14F4B0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2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CC34-D9E5-8A48-B165-F64117852622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DCAC-4134-D147-8EA6-CF14F4B0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6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CC34-D9E5-8A48-B165-F64117852622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DCAC-4134-D147-8EA6-CF14F4B0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40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CC34-D9E5-8A48-B165-F64117852622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DCAC-4134-D147-8EA6-CF14F4B0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0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CC34-D9E5-8A48-B165-F64117852622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DCAC-4134-D147-8EA6-CF14F4B0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14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CC34-D9E5-8A48-B165-F64117852622}" type="datetimeFigureOut">
              <a:rPr lang="en-US" smtClean="0"/>
              <a:t>1/12/26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DCAC-4134-D147-8EA6-CF14F4B0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9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CC34-D9E5-8A48-B165-F64117852622}" type="datetimeFigureOut">
              <a:rPr lang="en-US" smtClean="0"/>
              <a:t>1/12/26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DCAC-4134-D147-8EA6-CF14F4B0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20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CC34-D9E5-8A48-B165-F64117852622}" type="datetimeFigureOut">
              <a:rPr lang="en-US" smtClean="0"/>
              <a:t>1/12/26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DCAC-4134-D147-8EA6-CF14F4B0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24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CC34-D9E5-8A48-B165-F64117852622}" type="datetimeFigureOut">
              <a:rPr lang="en-US" smtClean="0"/>
              <a:t>1/12/26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DCAC-4134-D147-8EA6-CF14F4B0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6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CC34-D9E5-8A48-B165-F64117852622}" type="datetimeFigureOut">
              <a:rPr lang="en-US" smtClean="0"/>
              <a:t>1/12/26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DCAC-4134-D147-8EA6-CF14F4B0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9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CC34-D9E5-8A48-B165-F64117852622}" type="datetimeFigureOut">
              <a:rPr lang="en-US" smtClean="0"/>
              <a:t>1/12/26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DCAC-4134-D147-8EA6-CF14F4B0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5CC34-D9E5-8A48-B165-F64117852622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EDCAC-4134-D147-8EA6-CF14F4B0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5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3.png"/><Relationship Id="rId18" Type="http://schemas.openxmlformats.org/officeDocument/2006/relationships/image" Target="../media/image55.png"/><Relationship Id="rId3" Type="http://schemas.microsoft.com/office/2007/relationships/media" Target="../media/media4.mp4"/><Relationship Id="rId21" Type="http://schemas.openxmlformats.org/officeDocument/2006/relationships/image" Target="../media/image8.png"/><Relationship Id="rId7" Type="http://schemas.openxmlformats.org/officeDocument/2006/relationships/image" Target="../media/image46.png"/><Relationship Id="rId12" Type="http://schemas.openxmlformats.org/officeDocument/2006/relationships/image" Target="../media/image11.png"/><Relationship Id="rId17" Type="http://schemas.openxmlformats.org/officeDocument/2006/relationships/image" Target="../media/image53.png"/><Relationship Id="rId2" Type="http://schemas.openxmlformats.org/officeDocument/2006/relationships/video" Target="../media/media3.mp4"/><Relationship Id="rId16" Type="http://schemas.openxmlformats.org/officeDocument/2006/relationships/image" Target="../media/image51.png"/><Relationship Id="rId20" Type="http://schemas.openxmlformats.org/officeDocument/2006/relationships/image" Target="../media/image65.png"/><Relationship Id="rId1" Type="http://schemas.microsoft.com/office/2007/relationships/media" Target="../media/media3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0.png"/><Relationship Id="rId10" Type="http://schemas.openxmlformats.org/officeDocument/2006/relationships/image" Target="../media/image58.png"/><Relationship Id="rId19" Type="http://schemas.openxmlformats.org/officeDocument/2006/relationships/image" Target="../media/image57.png"/><Relationship Id="rId4" Type="http://schemas.openxmlformats.org/officeDocument/2006/relationships/video" Target="../media/media4.mp4"/><Relationship Id="rId9" Type="http://schemas.openxmlformats.org/officeDocument/2006/relationships/image" Target="../media/image48.png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BF567F0-CA27-8B56-85FB-74911BF11E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57" r="-1" b="-1"/>
          <a:stretch>
            <a:fillRect/>
          </a:stretch>
        </p:blipFill>
        <p:spPr>
          <a:xfrm>
            <a:off x="8497229" y="5408495"/>
            <a:ext cx="3917795" cy="16280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AE9557-8159-CD92-FE55-05161569A067}"/>
              </a:ext>
            </a:extLst>
          </p:cNvPr>
          <p:cNvSpPr/>
          <p:nvPr/>
        </p:nvSpPr>
        <p:spPr>
          <a:xfrm>
            <a:off x="0" y="13995"/>
            <a:ext cx="12192000" cy="36814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D9E65B2-33A5-B189-FDBD-92218D95C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210" y="1797164"/>
            <a:ext cx="3465688" cy="178643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F2D382D2-82E8-9188-EC63-FAC22C63D02A}"/>
              </a:ext>
            </a:extLst>
          </p:cNvPr>
          <p:cNvGrpSpPr/>
          <p:nvPr/>
        </p:nvGrpSpPr>
        <p:grpSpPr>
          <a:xfrm>
            <a:off x="8524295" y="349347"/>
            <a:ext cx="3195997" cy="2268667"/>
            <a:chOff x="7187572" y="1571033"/>
            <a:chExt cx="5004428" cy="305811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9D86309-F780-7F90-C172-204947233F3F}"/>
                </a:ext>
              </a:extLst>
            </p:cNvPr>
            <p:cNvGrpSpPr/>
            <p:nvPr/>
          </p:nvGrpSpPr>
          <p:grpSpPr>
            <a:xfrm>
              <a:off x="7187572" y="1791434"/>
              <a:ext cx="5004428" cy="2837718"/>
              <a:chOff x="7273693" y="1744428"/>
              <a:chExt cx="4915864" cy="3029281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D9ED5A59-2A78-9632-C16F-5EA80A59F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73693" y="2246022"/>
                <a:ext cx="4915864" cy="2527687"/>
              </a:xfrm>
              <a:prstGeom prst="rect">
                <a:avLst/>
              </a:prstGeom>
              <a:ln w="3175">
                <a:noFill/>
                <a:headEnd type="none" w="med" len="med"/>
                <a:tailEnd type="none" w="med" len="med"/>
              </a:ln>
            </p:spPr>
          </p:pic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A4C537C-C74F-F667-5B42-84D58D2B8DAA}"/>
                  </a:ext>
                </a:extLst>
              </p:cNvPr>
              <p:cNvGrpSpPr/>
              <p:nvPr/>
            </p:nvGrpSpPr>
            <p:grpSpPr>
              <a:xfrm>
                <a:off x="7311722" y="1744428"/>
                <a:ext cx="4789950" cy="2549207"/>
                <a:chOff x="7311722" y="1744428"/>
                <a:chExt cx="4789950" cy="2549207"/>
              </a:xfrm>
            </p:grpSpPr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64AEA10E-9294-DB8E-88FD-F2E18A8D6677}"/>
                    </a:ext>
                  </a:extLst>
                </p:cNvPr>
                <p:cNvSpPr txBox="1"/>
                <p:nvPr/>
              </p:nvSpPr>
              <p:spPr>
                <a:xfrm>
                  <a:off x="9451648" y="1744428"/>
                  <a:ext cx="2166257" cy="3942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E56B65"/>
                      </a:solidFill>
                    </a:rPr>
                    <a:t>Jacobi random matrix</a:t>
                  </a:r>
                </a:p>
              </p:txBody>
            </p: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C0B1E612-02B1-AEE9-12B7-2576DB30077A}"/>
                    </a:ext>
                  </a:extLst>
                </p:cNvPr>
                <p:cNvGrpSpPr/>
                <p:nvPr/>
              </p:nvGrpSpPr>
              <p:grpSpPr>
                <a:xfrm>
                  <a:off x="7311722" y="2470447"/>
                  <a:ext cx="4789950" cy="1823188"/>
                  <a:chOff x="7311722" y="2470447"/>
                  <a:chExt cx="4789950" cy="1823188"/>
                </a:xfrm>
                <a:effectLst>
                  <a:glow rad="63500">
                    <a:schemeClr val="accent2">
                      <a:satMod val="175000"/>
                      <a:alpha val="12844"/>
                    </a:schemeClr>
                  </a:glow>
                </a:effectLst>
              </p:grpSpPr>
              <p:cxnSp>
                <p:nvCxnSpPr>
                  <p:cNvPr id="63" name="Curved Connector 62">
                    <a:extLst>
                      <a:ext uri="{FF2B5EF4-FFF2-40B4-BE49-F238E27FC236}">
                        <a16:creationId xmlns:a16="http://schemas.microsoft.com/office/drawing/2014/main" id="{B9C22ADE-FF63-0323-8FD0-3B086BC2DB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7204939" y="2582282"/>
                    <a:ext cx="1811757" cy="1598191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urved Connector 63">
                    <a:extLst>
                      <a:ext uri="{FF2B5EF4-FFF2-40B4-BE49-F238E27FC236}">
                        <a16:creationId xmlns:a16="http://schemas.microsoft.com/office/drawing/2014/main" id="{BE22B5E2-B197-2CF3-04E5-D751172475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7354439" y="2713185"/>
                    <a:ext cx="1793161" cy="1317787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Curved Connector 64">
                    <a:extLst>
                      <a:ext uri="{FF2B5EF4-FFF2-40B4-BE49-F238E27FC236}">
                        <a16:creationId xmlns:a16="http://schemas.microsoft.com/office/drawing/2014/main" id="{AAE21FEE-BD2C-EDC5-60D9-69EA3CDA88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7708483" y="3087154"/>
                    <a:ext cx="1813085" cy="589775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Curved Connector 65">
                    <a:extLst>
                      <a:ext uri="{FF2B5EF4-FFF2-40B4-BE49-F238E27FC236}">
                        <a16:creationId xmlns:a16="http://schemas.microsoft.com/office/drawing/2014/main" id="{2466A169-A78D-3423-DA94-2DDDE97DD9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7792480" y="3176201"/>
                    <a:ext cx="1815611" cy="419257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Curved Connector 66">
                    <a:extLst>
                      <a:ext uri="{FF2B5EF4-FFF2-40B4-BE49-F238E27FC236}">
                        <a16:creationId xmlns:a16="http://schemas.microsoft.com/office/drawing/2014/main" id="{B196B568-044A-66FE-E7DF-179A4DDE0C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7919647" y="3249074"/>
                    <a:ext cx="1768892" cy="211638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Curved Connector 67">
                    <a:extLst>
                      <a:ext uri="{FF2B5EF4-FFF2-40B4-BE49-F238E27FC236}">
                        <a16:creationId xmlns:a16="http://schemas.microsoft.com/office/drawing/2014/main" id="{C1BFA6FD-5137-C1D3-5CCD-FFFFEBE259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8124456" y="3260954"/>
                    <a:ext cx="1778530" cy="207619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Curved Connector 68">
                    <a:extLst>
                      <a:ext uri="{FF2B5EF4-FFF2-40B4-BE49-F238E27FC236}">
                        <a16:creationId xmlns:a16="http://schemas.microsoft.com/office/drawing/2014/main" id="{2B420BA6-6AE2-F76B-F7D2-35377049A6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8258234" y="3127177"/>
                    <a:ext cx="1784188" cy="480832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Curved Connector 69">
                    <a:extLst>
                      <a:ext uri="{FF2B5EF4-FFF2-40B4-BE49-F238E27FC236}">
                        <a16:creationId xmlns:a16="http://schemas.microsoft.com/office/drawing/2014/main" id="{C2701AF2-2F85-7ED6-81A4-33022D0DE7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8329194" y="3051166"/>
                    <a:ext cx="1789238" cy="627802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Curved Connector 70">
                    <a:extLst>
                      <a:ext uri="{FF2B5EF4-FFF2-40B4-BE49-F238E27FC236}">
                        <a16:creationId xmlns:a16="http://schemas.microsoft.com/office/drawing/2014/main" id="{1E7AD598-E114-712D-1709-AE8C066388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8501227" y="2884183"/>
                    <a:ext cx="1793158" cy="975789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Curved Connector 71">
                    <a:extLst>
                      <a:ext uri="{FF2B5EF4-FFF2-40B4-BE49-F238E27FC236}">
                        <a16:creationId xmlns:a16="http://schemas.microsoft.com/office/drawing/2014/main" id="{7D2540F9-C2C4-129D-DAC7-32E57D600C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8604608" y="2780803"/>
                    <a:ext cx="1778528" cy="1167920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Curved Connector 72">
                    <a:extLst>
                      <a:ext uri="{FF2B5EF4-FFF2-40B4-BE49-F238E27FC236}">
                        <a16:creationId xmlns:a16="http://schemas.microsoft.com/office/drawing/2014/main" id="{FA7C29CE-1E1A-03D6-B4D6-E28F1F2984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8666279" y="2719131"/>
                    <a:ext cx="1793158" cy="1305893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Curved Connector 73">
                    <a:extLst>
                      <a:ext uri="{FF2B5EF4-FFF2-40B4-BE49-F238E27FC236}">
                        <a16:creationId xmlns:a16="http://schemas.microsoft.com/office/drawing/2014/main" id="{C4644E23-0659-CF0A-A4C9-4113EE1F24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8912012" y="2473399"/>
                    <a:ext cx="1811756" cy="1815956"/>
                  </a:xfrm>
                  <a:prstGeom prst="curvedConnector2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Curved Connector 74">
                    <a:extLst>
                      <a:ext uri="{FF2B5EF4-FFF2-40B4-BE49-F238E27FC236}">
                        <a16:creationId xmlns:a16="http://schemas.microsoft.com/office/drawing/2014/main" id="{E966BE6C-695D-5BBE-71F7-54E9A5E196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105759" y="2279652"/>
                    <a:ext cx="1786710" cy="2178404"/>
                  </a:xfrm>
                  <a:prstGeom prst="curvedConnector2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Curved Connector 75">
                    <a:extLst>
                      <a:ext uri="{FF2B5EF4-FFF2-40B4-BE49-F238E27FC236}">
                        <a16:creationId xmlns:a16="http://schemas.microsoft.com/office/drawing/2014/main" id="{4E0A7C65-AC15-AFA2-4A52-5250324CF5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236000" y="2149411"/>
                    <a:ext cx="1793158" cy="2445334"/>
                  </a:xfrm>
                  <a:prstGeom prst="curvedConnector2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Curved Connector 76">
                    <a:extLst>
                      <a:ext uri="{FF2B5EF4-FFF2-40B4-BE49-F238E27FC236}">
                        <a16:creationId xmlns:a16="http://schemas.microsoft.com/office/drawing/2014/main" id="{8082101E-C36D-31C8-0F9C-7C22325E46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446822" y="1938589"/>
                    <a:ext cx="1763838" cy="2837658"/>
                  </a:xfrm>
                  <a:prstGeom prst="curvedConnector2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Curved Connector 77">
                    <a:extLst>
                      <a:ext uri="{FF2B5EF4-FFF2-40B4-BE49-F238E27FC236}">
                        <a16:creationId xmlns:a16="http://schemas.microsoft.com/office/drawing/2014/main" id="{043CF75E-C6C5-0034-19BD-953C664672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601776" y="1783635"/>
                    <a:ext cx="1808032" cy="3191760"/>
                  </a:xfrm>
                  <a:prstGeom prst="curvedConnector2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08C06C9-8929-A9CC-0E70-55486F7CE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94271" y="1571033"/>
              <a:ext cx="945958" cy="945958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</p:grp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0623126-767E-60A2-55BC-CAB8A52D99BB}"/>
              </a:ext>
            </a:extLst>
          </p:cNvPr>
          <p:cNvSpPr/>
          <p:nvPr/>
        </p:nvSpPr>
        <p:spPr>
          <a:xfrm>
            <a:off x="5099439" y="347854"/>
            <a:ext cx="3911357" cy="646318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D70D59D-425C-CC49-4270-4BB61C96BCC5}"/>
              </a:ext>
            </a:extLst>
          </p:cNvPr>
          <p:cNvSpPr/>
          <p:nvPr/>
        </p:nvSpPr>
        <p:spPr>
          <a:xfrm>
            <a:off x="10732998" y="72605"/>
            <a:ext cx="1305213" cy="38659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11E3AE-FF1F-5876-7F2B-2C3CC8D42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6119" y="379734"/>
            <a:ext cx="3701763" cy="561534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1AEABCE-6787-16D9-F4B6-BE409482FCF7}"/>
              </a:ext>
            </a:extLst>
          </p:cNvPr>
          <p:cNvSpPr/>
          <p:nvPr/>
        </p:nvSpPr>
        <p:spPr>
          <a:xfrm>
            <a:off x="5735037" y="1150598"/>
            <a:ext cx="2571900" cy="51859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890364-44C1-1D3F-54D0-D16DC3EDC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8122" y="1166617"/>
            <a:ext cx="2442661" cy="4648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57E9872-ECDE-5DAF-27C3-3BAD6C1A8CDD}"/>
              </a:ext>
            </a:extLst>
          </p:cNvPr>
          <p:cNvSpPr/>
          <p:nvPr/>
        </p:nvSpPr>
        <p:spPr>
          <a:xfrm>
            <a:off x="9441621" y="2383725"/>
            <a:ext cx="2366246" cy="113309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9493038-3A08-8F5C-54C5-FA0B664A7D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513" r="12319"/>
          <a:stretch/>
        </p:blipFill>
        <p:spPr>
          <a:xfrm>
            <a:off x="9662167" y="2464655"/>
            <a:ext cx="2000988" cy="9803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4F9E9-4EBD-C8D9-B2D6-E81A6C406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63" y="1041400"/>
            <a:ext cx="5991516" cy="2387600"/>
          </a:xfrm>
        </p:spPr>
        <p:txBody>
          <a:bodyPr>
            <a:normAutofit/>
          </a:bodyPr>
          <a:lstStyle/>
          <a:p>
            <a:pPr algn="l"/>
            <a:r>
              <a:rPr lang="en-US" sz="3900" b="1" dirty="0">
                <a:solidFill>
                  <a:schemeClr val="bg1"/>
                </a:solidFill>
              </a:rPr>
              <a:t>Debiasing Polynomial and Fourier Regression</a:t>
            </a:r>
            <a:endParaRPr lang="en-US" sz="39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437B7A-724A-79C1-6C54-AF5103EE3BD7}"/>
              </a:ext>
            </a:extLst>
          </p:cNvPr>
          <p:cNvCxnSpPr/>
          <p:nvPr/>
        </p:nvCxnSpPr>
        <p:spPr>
          <a:xfrm flipH="1">
            <a:off x="0" y="3695403"/>
            <a:ext cx="1219199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id="{BA3C190F-1EC7-8017-1C61-A41796097DAD}"/>
              </a:ext>
            </a:extLst>
          </p:cNvPr>
          <p:cNvSpPr txBox="1">
            <a:spLocks/>
          </p:cNvSpPr>
          <p:nvPr/>
        </p:nvSpPr>
        <p:spPr>
          <a:xfrm>
            <a:off x="298124" y="5908772"/>
            <a:ext cx="5395912" cy="451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Today’s color is </a:t>
            </a:r>
            <a:r>
              <a:rPr lang="en-US" sz="2000" i="1" dirty="0">
                <a:solidFill>
                  <a:schemeClr val="accent1"/>
                </a:solidFill>
              </a:rPr>
              <a:t>blue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0DB7C4-8F33-432A-E472-AF7D17F91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165" y="4087019"/>
            <a:ext cx="5395912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Chris Camaño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Joint work with Raphael A. Meyer and Kevin Shu 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SIAM Symposium on Simplicity in Algorithms 2026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7DDCE74-CEE6-B6DB-FE1D-9371EDF7FB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36"/>
          <a:stretch/>
        </p:blipFill>
        <p:spPr>
          <a:xfrm>
            <a:off x="10789814" y="89890"/>
            <a:ext cx="1152569" cy="35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9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1189A-2F26-04B9-E9DA-88BBB97FB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E2B63-065A-29ED-CB73-9820B74A2904}"/>
              </a:ext>
            </a:extLst>
          </p:cNvPr>
          <p:cNvSpPr/>
          <p:nvPr/>
        </p:nvSpPr>
        <p:spPr>
          <a:xfrm>
            <a:off x="-230155" y="-143436"/>
            <a:ext cx="12496800" cy="71448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A4443-100F-84DE-F064-758F421DDE77}"/>
              </a:ext>
            </a:extLst>
          </p:cNvPr>
          <p:cNvSpPr txBox="1"/>
          <p:nvPr/>
        </p:nvSpPr>
        <p:spPr>
          <a:xfrm>
            <a:off x="5435600" y="1293697"/>
            <a:ext cx="642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Approximate Polynomial Regression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BBA01-916C-B9BE-7A2D-D3E96850EF35}"/>
              </a:ext>
            </a:extLst>
          </p:cNvPr>
          <p:cNvSpPr txBox="1"/>
          <p:nvPr/>
        </p:nvSpPr>
        <p:spPr>
          <a:xfrm>
            <a:off x="5435600" y="2767281"/>
            <a:ext cx="642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Determinantal Point Processes Save the Day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52FCA6-C1A4-E0BB-49C9-F1B106EC6923}"/>
              </a:ext>
            </a:extLst>
          </p:cNvPr>
          <p:cNvCxnSpPr>
            <a:cxnSpLocks/>
          </p:cNvCxnSpPr>
          <p:nvPr/>
        </p:nvCxnSpPr>
        <p:spPr>
          <a:xfrm>
            <a:off x="0" y="1688641"/>
            <a:ext cx="522821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5D32F31-A98C-2FE8-53A9-844320E42C25}"/>
              </a:ext>
            </a:extLst>
          </p:cNvPr>
          <p:cNvSpPr txBox="1"/>
          <p:nvPr/>
        </p:nvSpPr>
        <p:spPr>
          <a:xfrm>
            <a:off x="198419" y="834611"/>
            <a:ext cx="642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1E02F3-1FC9-46E7-6D9E-FD3EEF619FA3}"/>
              </a:ext>
            </a:extLst>
          </p:cNvPr>
          <p:cNvSpPr txBox="1"/>
          <p:nvPr/>
        </p:nvSpPr>
        <p:spPr>
          <a:xfrm>
            <a:off x="5435600" y="4240865"/>
            <a:ext cx="642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Our method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8CF77-89B1-B5F0-4A1D-F312295F5338}"/>
              </a:ext>
            </a:extLst>
          </p:cNvPr>
          <p:cNvSpPr txBox="1"/>
          <p:nvPr/>
        </p:nvSpPr>
        <p:spPr>
          <a:xfrm>
            <a:off x="5435600" y="2767281"/>
            <a:ext cx="642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Determinantal Point Processes Save the Day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96EB9-548E-B24C-4980-7EB54F70891E}"/>
              </a:ext>
            </a:extLst>
          </p:cNvPr>
          <p:cNvSpPr txBox="1"/>
          <p:nvPr/>
        </p:nvSpPr>
        <p:spPr>
          <a:xfrm>
            <a:off x="5435600" y="4240865"/>
            <a:ext cx="642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Our method</a:t>
            </a:r>
          </a:p>
        </p:txBody>
      </p:sp>
    </p:spTree>
    <p:extLst>
      <p:ext uri="{BB962C8B-B14F-4D97-AF65-F5344CB8AC3E}">
        <p14:creationId xmlns:p14="http://schemas.microsoft.com/office/powerpoint/2010/main" val="41388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AFE56-6FE9-80E3-F5B6-B780B24BF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FC8617F-279A-2106-A0A2-B0DDA0C5D59E}"/>
              </a:ext>
            </a:extLst>
          </p:cNvPr>
          <p:cNvGrpSpPr/>
          <p:nvPr/>
        </p:nvGrpSpPr>
        <p:grpSpPr>
          <a:xfrm>
            <a:off x="0" y="0"/>
            <a:ext cx="12613341" cy="1394615"/>
            <a:chOff x="-152401" y="-156111"/>
            <a:chExt cx="12613341" cy="184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933A6CB-596C-3170-DC57-5B4F47A38E73}"/>
                </a:ext>
              </a:extLst>
            </p:cNvPr>
            <p:cNvSpPr/>
            <p:nvPr/>
          </p:nvSpPr>
          <p:spPr>
            <a:xfrm>
              <a:off x="-152401" y="-156111"/>
              <a:ext cx="12613341" cy="184475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4C1FA99-A494-3433-AE97-67B007A156B1}"/>
                </a:ext>
              </a:extLst>
            </p:cNvPr>
            <p:cNvCxnSpPr>
              <a:cxnSpLocks/>
            </p:cNvCxnSpPr>
            <p:nvPr/>
          </p:nvCxnSpPr>
          <p:spPr>
            <a:xfrm>
              <a:off x="-152401" y="1688641"/>
              <a:ext cx="1261334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2C1530F9-A076-3E49-B5FB-264C3C991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37" y="402377"/>
            <a:ext cx="11966934" cy="900131"/>
          </a:xfrm>
        </p:spPr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Idea: </a:t>
            </a:r>
            <a:r>
              <a:rPr lang="en-US" i="1" dirty="0">
                <a:solidFill>
                  <a:schemeClr val="bg1"/>
                </a:solidFill>
              </a:rPr>
              <a:t>Use random matrices to sample projection DPPs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A80F5BA-003F-1BA4-9475-9AB9DDA98EBB}"/>
              </a:ext>
            </a:extLst>
          </p:cNvPr>
          <p:cNvGrpSpPr/>
          <p:nvPr/>
        </p:nvGrpSpPr>
        <p:grpSpPr>
          <a:xfrm>
            <a:off x="189317" y="3463622"/>
            <a:ext cx="7084053" cy="1245508"/>
            <a:chOff x="189317" y="3463622"/>
            <a:chExt cx="7084053" cy="1245508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561E946-2940-E791-D044-0672CB4A03BF}"/>
                </a:ext>
              </a:extLst>
            </p:cNvPr>
            <p:cNvGrpSpPr/>
            <p:nvPr/>
          </p:nvGrpSpPr>
          <p:grpSpPr>
            <a:xfrm>
              <a:off x="189317" y="3463622"/>
              <a:ext cx="7084053" cy="1245508"/>
              <a:chOff x="189317" y="3463622"/>
              <a:chExt cx="7084053" cy="124550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5C0B801-9E7D-F51E-B203-157576E9D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2895" y="3872836"/>
                <a:ext cx="6223000" cy="558800"/>
              </a:xfrm>
              <a:prstGeom prst="rect">
                <a:avLst/>
              </a:prstGeom>
            </p:spPr>
          </p:pic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285545E5-AE77-6788-FA06-36A19CA227D4}"/>
                  </a:ext>
                </a:extLst>
              </p:cNvPr>
              <p:cNvSpPr/>
              <p:nvPr/>
            </p:nvSpPr>
            <p:spPr>
              <a:xfrm>
                <a:off x="191386" y="3465021"/>
                <a:ext cx="6861421" cy="342245"/>
              </a:xfrm>
              <a:prstGeom prst="roundRect">
                <a:avLst/>
              </a:prstGeom>
              <a:noFill/>
              <a:ln w="12700"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B373689-4A4E-C4EB-8322-3C4E691DAA0D}"/>
                  </a:ext>
                </a:extLst>
              </p:cNvPr>
              <p:cNvSpPr txBox="1"/>
              <p:nvPr/>
            </p:nvSpPr>
            <p:spPr>
              <a:xfrm>
                <a:off x="320967" y="3964306"/>
                <a:ext cx="63156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chemeClr val="accent1"/>
                    </a:solidFill>
                  </a:rPr>
                  <a:t>3: </a:t>
                </a:r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112B9C8-27A6-B83C-C80A-B39AE1506279}"/>
                      </a:ext>
                    </a:extLst>
                  </p:cNvPr>
                  <p:cNvSpPr txBox="1"/>
                  <p:nvPr/>
                </p:nvSpPr>
                <p:spPr>
                  <a:xfrm>
                    <a:off x="189317" y="3463622"/>
                    <a:ext cx="7084053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800" b="1" dirty="0">
                        <a:solidFill>
                          <a:schemeClr val="accent1"/>
                        </a:solidFill>
                      </a:rPr>
                      <a:t>Step 2: Sample </a:t>
                    </a:r>
                    <a14:m>
                      <m:oMath xmlns:m="http://schemas.openxmlformats.org/officeDocument/2006/math">
                        <m:r>
                          <a:rPr lang="en-US" sz="1800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800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1800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a14:m>
                    <a:r>
                      <a:rPr lang="en-US" sz="1800" b="1" dirty="0">
                        <a:solidFill>
                          <a:schemeClr val="accent1"/>
                        </a:solidFill>
                      </a:rPr>
                      <a:t> samples from the leverage score distribution </a:t>
                    </a:r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112B9C8-27A6-B83C-C80A-B39AE15062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9317" y="3463622"/>
                    <a:ext cx="7084053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37"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1CED881-5B7A-E2E8-3158-6A14125B2C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065" y="3928795"/>
                <a:ext cx="0" cy="780335"/>
              </a:xfrm>
              <a:prstGeom prst="line">
                <a:avLst/>
              </a:prstGeom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A71D901-8269-48BC-0741-3FA02A8AA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9815" y="4398793"/>
              <a:ext cx="3114723" cy="28204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40F730-14FF-A6FF-2FBE-40A35659E7BC}"/>
                </a:ext>
              </a:extLst>
            </p:cNvPr>
            <p:cNvSpPr txBox="1"/>
            <p:nvPr/>
          </p:nvSpPr>
          <p:spPr>
            <a:xfrm>
              <a:off x="340175" y="4339798"/>
              <a:ext cx="8598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accent1"/>
                  </a:solidFill>
                </a:rPr>
                <a:t>4: </a:t>
              </a:r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821A46C-38CA-D814-8CC3-7807B201DFBC}"/>
              </a:ext>
            </a:extLst>
          </p:cNvPr>
          <p:cNvGrpSpPr/>
          <p:nvPr/>
        </p:nvGrpSpPr>
        <p:grpSpPr>
          <a:xfrm>
            <a:off x="166748" y="5047600"/>
            <a:ext cx="7247567" cy="1125321"/>
            <a:chOff x="166748" y="5047600"/>
            <a:chExt cx="7247567" cy="1125321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2EEB87F-1E4B-6468-A6AA-DF519DC56FC9}"/>
                </a:ext>
              </a:extLst>
            </p:cNvPr>
            <p:cNvSpPr/>
            <p:nvPr/>
          </p:nvSpPr>
          <p:spPr>
            <a:xfrm>
              <a:off x="166748" y="5060323"/>
              <a:ext cx="3753317" cy="342245"/>
            </a:xfrm>
            <a:prstGeom prst="roundRect">
              <a:avLst/>
            </a:prstGeom>
            <a:noFill/>
            <a:ln w="12700"/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0BD1D71-68A3-0C08-B136-08AEE1B8B580}"/>
                    </a:ext>
                  </a:extLst>
                </p:cNvPr>
                <p:cNvSpPr txBox="1"/>
                <p:nvPr/>
              </p:nvSpPr>
              <p:spPr>
                <a:xfrm>
                  <a:off x="194343" y="5047600"/>
                  <a:ext cx="656888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accent1"/>
                      </a:solidFill>
                    </a:rPr>
                    <a:t>Step 3: Fit the polynomial estimator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a14:m>
                  <a:r>
                    <a:rPr lang="en-US" sz="1800" dirty="0">
                      <a:solidFill>
                        <a:schemeClr val="accent1"/>
                      </a:solidFill>
                    </a:rPr>
                    <a:t> </a:t>
                  </a:r>
                  <a:endParaRPr lang="en-US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0BD1D71-68A3-0C08-B136-08AEE1B8B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343" y="5047600"/>
                  <a:ext cx="6568881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772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E160425-BD1C-31E9-9158-533E7276F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9815" y="5436321"/>
              <a:ext cx="6794500" cy="7366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2871E8D-C6E7-716D-B2A4-671DBF8C5D5D}"/>
                </a:ext>
              </a:extLst>
            </p:cNvPr>
            <p:cNvSpPr txBox="1"/>
            <p:nvPr/>
          </p:nvSpPr>
          <p:spPr>
            <a:xfrm>
              <a:off x="320966" y="5565006"/>
              <a:ext cx="6315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accent1"/>
                  </a:solidFill>
                </a:rPr>
                <a:t>5: </a:t>
              </a:r>
              <a:endParaRPr lang="en-US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D778C0F-CC07-C739-282D-9AA8DD7FF8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189" y="5511610"/>
              <a:ext cx="9199" cy="450260"/>
            </a:xfrm>
            <a:prstGeom prst="line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FB204DC2-6387-9A7C-D20E-B72C885778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74558" y="2209485"/>
            <a:ext cx="5017442" cy="2586310"/>
          </a:xfrm>
          <a:prstGeom prst="rect">
            <a:avLst/>
          </a:prstGeom>
        </p:spPr>
      </p:pic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3B37AC9A-6623-4B23-BE41-611474E76740}"/>
              </a:ext>
            </a:extLst>
          </p:cNvPr>
          <p:cNvSpPr/>
          <p:nvPr/>
        </p:nvSpPr>
        <p:spPr>
          <a:xfrm>
            <a:off x="186816" y="3475442"/>
            <a:ext cx="6872464" cy="342245"/>
          </a:xfrm>
          <a:prstGeom prst="roundRect">
            <a:avLst/>
          </a:prstGeom>
          <a:noFill/>
          <a:ln w="38100">
            <a:solidFill>
              <a:srgbClr val="10486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Rounded Rectangle 124">
            <a:extLst>
              <a:ext uri="{FF2B5EF4-FFF2-40B4-BE49-F238E27FC236}">
                <a16:creationId xmlns:a16="http://schemas.microsoft.com/office/drawing/2014/main" id="{854119A9-2068-DE87-BFB1-1918EF0FEA81}"/>
              </a:ext>
            </a:extLst>
          </p:cNvPr>
          <p:cNvSpPr/>
          <p:nvPr/>
        </p:nvSpPr>
        <p:spPr>
          <a:xfrm>
            <a:off x="177295" y="5060323"/>
            <a:ext cx="3728355" cy="342245"/>
          </a:xfrm>
          <a:prstGeom prst="roundRect">
            <a:avLst/>
          </a:prstGeom>
          <a:noFill/>
          <a:ln w="38100">
            <a:solidFill>
              <a:srgbClr val="10486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537701-C5F1-D98B-3C27-31D2A5CC3AA3}"/>
              </a:ext>
            </a:extLst>
          </p:cNvPr>
          <p:cNvGrpSpPr/>
          <p:nvPr/>
        </p:nvGrpSpPr>
        <p:grpSpPr>
          <a:xfrm>
            <a:off x="7187572" y="1571033"/>
            <a:ext cx="5004428" cy="3058119"/>
            <a:chOff x="7187572" y="1571033"/>
            <a:chExt cx="5004428" cy="3058119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7EA5A61-DCE1-7F01-4E0B-412B13FA461D}"/>
                </a:ext>
              </a:extLst>
            </p:cNvPr>
            <p:cNvGrpSpPr/>
            <p:nvPr/>
          </p:nvGrpSpPr>
          <p:grpSpPr>
            <a:xfrm>
              <a:off x="7187572" y="1791434"/>
              <a:ext cx="5004428" cy="2837718"/>
              <a:chOff x="7273693" y="1744428"/>
              <a:chExt cx="4915864" cy="3029281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3DAED68D-6D92-F3E7-915B-853E2C5EE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73693" y="2246022"/>
                <a:ext cx="4915864" cy="2527687"/>
              </a:xfrm>
              <a:prstGeom prst="rect">
                <a:avLst/>
              </a:prstGeom>
              <a:ln w="3175">
                <a:noFill/>
                <a:headEnd type="none" w="med" len="med"/>
                <a:tailEnd type="none" w="med" len="med"/>
              </a:ln>
            </p:spPr>
          </p:pic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48584D9D-E7F1-D4B9-05EF-C1D7FB852A7D}"/>
                  </a:ext>
                </a:extLst>
              </p:cNvPr>
              <p:cNvGrpSpPr/>
              <p:nvPr/>
            </p:nvGrpSpPr>
            <p:grpSpPr>
              <a:xfrm>
                <a:off x="7311722" y="1744428"/>
                <a:ext cx="4789950" cy="2549207"/>
                <a:chOff x="7311722" y="1744428"/>
                <a:chExt cx="4789950" cy="2549207"/>
              </a:xfrm>
            </p:grpSpPr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2A37FAD8-1489-5D90-9A5B-A9EBDEAA5FC9}"/>
                    </a:ext>
                  </a:extLst>
                </p:cNvPr>
                <p:cNvSpPr txBox="1"/>
                <p:nvPr/>
              </p:nvSpPr>
              <p:spPr>
                <a:xfrm>
                  <a:off x="9451648" y="1744428"/>
                  <a:ext cx="2166257" cy="3942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E56B65"/>
                      </a:solidFill>
                    </a:rPr>
                    <a:t>Jacobi random matrix</a:t>
                  </a:r>
                </a:p>
              </p:txBody>
            </p: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0C8BF685-99E6-DBD9-4B2F-542DC500C89D}"/>
                    </a:ext>
                  </a:extLst>
                </p:cNvPr>
                <p:cNvGrpSpPr/>
                <p:nvPr/>
              </p:nvGrpSpPr>
              <p:grpSpPr>
                <a:xfrm>
                  <a:off x="7311722" y="2470447"/>
                  <a:ext cx="4789950" cy="1823188"/>
                  <a:chOff x="7311722" y="2470447"/>
                  <a:chExt cx="4789950" cy="1823188"/>
                </a:xfrm>
                <a:effectLst>
                  <a:glow rad="63500">
                    <a:schemeClr val="accent2">
                      <a:satMod val="175000"/>
                      <a:alpha val="12844"/>
                    </a:schemeClr>
                  </a:glow>
                </a:effectLst>
              </p:grpSpPr>
              <p:cxnSp>
                <p:nvCxnSpPr>
                  <p:cNvPr id="61" name="Curved Connector 60">
                    <a:extLst>
                      <a:ext uri="{FF2B5EF4-FFF2-40B4-BE49-F238E27FC236}">
                        <a16:creationId xmlns:a16="http://schemas.microsoft.com/office/drawing/2014/main" id="{4506CC56-111C-D7C8-3CC7-DDA2173EB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7204939" y="2582282"/>
                    <a:ext cx="1811757" cy="1598191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Curved Connector 62">
                    <a:extLst>
                      <a:ext uri="{FF2B5EF4-FFF2-40B4-BE49-F238E27FC236}">
                        <a16:creationId xmlns:a16="http://schemas.microsoft.com/office/drawing/2014/main" id="{EC22F576-E4BF-204C-4010-43187834B1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7354439" y="2713185"/>
                    <a:ext cx="1793161" cy="1317787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Curved Connector 64">
                    <a:extLst>
                      <a:ext uri="{FF2B5EF4-FFF2-40B4-BE49-F238E27FC236}">
                        <a16:creationId xmlns:a16="http://schemas.microsoft.com/office/drawing/2014/main" id="{B7343D8E-BFBE-268D-5B40-4EB0767047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7708483" y="3087154"/>
                    <a:ext cx="1813085" cy="589775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Curved Connector 66">
                    <a:extLst>
                      <a:ext uri="{FF2B5EF4-FFF2-40B4-BE49-F238E27FC236}">
                        <a16:creationId xmlns:a16="http://schemas.microsoft.com/office/drawing/2014/main" id="{319121B3-73B6-C8A1-06A3-29A4801BFE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7792480" y="3176201"/>
                    <a:ext cx="1815611" cy="419257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Curved Connector 68">
                    <a:extLst>
                      <a:ext uri="{FF2B5EF4-FFF2-40B4-BE49-F238E27FC236}">
                        <a16:creationId xmlns:a16="http://schemas.microsoft.com/office/drawing/2014/main" id="{05607320-70C0-4893-0DEC-2D9B634508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7919647" y="3249074"/>
                    <a:ext cx="1768892" cy="211638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Curved Connector 70">
                    <a:extLst>
                      <a:ext uri="{FF2B5EF4-FFF2-40B4-BE49-F238E27FC236}">
                        <a16:creationId xmlns:a16="http://schemas.microsoft.com/office/drawing/2014/main" id="{67406C28-808E-623C-BBF0-7D0D25BDA7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8124456" y="3260954"/>
                    <a:ext cx="1778530" cy="207619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Curved Connector 72">
                    <a:extLst>
                      <a:ext uri="{FF2B5EF4-FFF2-40B4-BE49-F238E27FC236}">
                        <a16:creationId xmlns:a16="http://schemas.microsoft.com/office/drawing/2014/main" id="{F538D007-7931-ED08-C738-5E9907A776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8258234" y="3127177"/>
                    <a:ext cx="1784188" cy="480832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Curved Connector 74">
                    <a:extLst>
                      <a:ext uri="{FF2B5EF4-FFF2-40B4-BE49-F238E27FC236}">
                        <a16:creationId xmlns:a16="http://schemas.microsoft.com/office/drawing/2014/main" id="{C30D3731-3B90-11D0-3EF3-B02AE776CF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8329194" y="3051166"/>
                    <a:ext cx="1789238" cy="627802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Curved Connector 79">
                    <a:extLst>
                      <a:ext uri="{FF2B5EF4-FFF2-40B4-BE49-F238E27FC236}">
                        <a16:creationId xmlns:a16="http://schemas.microsoft.com/office/drawing/2014/main" id="{D9292DD0-C3CA-16DC-6931-65DEE82627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8501227" y="2884183"/>
                    <a:ext cx="1793158" cy="975789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Curved Connector 82">
                    <a:extLst>
                      <a:ext uri="{FF2B5EF4-FFF2-40B4-BE49-F238E27FC236}">
                        <a16:creationId xmlns:a16="http://schemas.microsoft.com/office/drawing/2014/main" id="{AD013D81-7D90-23B9-4913-12832C2448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8604608" y="2780803"/>
                    <a:ext cx="1778528" cy="1167920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Curved Connector 84">
                    <a:extLst>
                      <a:ext uri="{FF2B5EF4-FFF2-40B4-BE49-F238E27FC236}">
                        <a16:creationId xmlns:a16="http://schemas.microsoft.com/office/drawing/2014/main" id="{8A8CEFC7-FCD9-D982-43FC-993A4DE209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8666279" y="2719131"/>
                    <a:ext cx="1793158" cy="1305893"/>
                  </a:xfrm>
                  <a:prstGeom prst="curvedConnector3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Curved Connector 86">
                    <a:extLst>
                      <a:ext uri="{FF2B5EF4-FFF2-40B4-BE49-F238E27FC236}">
                        <a16:creationId xmlns:a16="http://schemas.microsoft.com/office/drawing/2014/main" id="{13B31677-A075-A97E-211D-E06791F10A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8912012" y="2473399"/>
                    <a:ext cx="1811756" cy="1815956"/>
                  </a:xfrm>
                  <a:prstGeom prst="curvedConnector2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Curved Connector 88">
                    <a:extLst>
                      <a:ext uri="{FF2B5EF4-FFF2-40B4-BE49-F238E27FC236}">
                        <a16:creationId xmlns:a16="http://schemas.microsoft.com/office/drawing/2014/main" id="{191503F4-E6C5-FAD9-A9BD-94EAB56DC3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105759" y="2279652"/>
                    <a:ext cx="1786710" cy="2178404"/>
                  </a:xfrm>
                  <a:prstGeom prst="curvedConnector2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Curved Connector 94">
                    <a:extLst>
                      <a:ext uri="{FF2B5EF4-FFF2-40B4-BE49-F238E27FC236}">
                        <a16:creationId xmlns:a16="http://schemas.microsoft.com/office/drawing/2014/main" id="{FC2FEFC2-EAAE-3C92-90E8-167FF50535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236000" y="2149411"/>
                    <a:ext cx="1793158" cy="2445334"/>
                  </a:xfrm>
                  <a:prstGeom prst="curvedConnector2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Curved Connector 95">
                    <a:extLst>
                      <a:ext uri="{FF2B5EF4-FFF2-40B4-BE49-F238E27FC236}">
                        <a16:creationId xmlns:a16="http://schemas.microsoft.com/office/drawing/2014/main" id="{DD92B0B2-6540-FE34-9BB1-CF9D0339BF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446822" y="1938589"/>
                    <a:ext cx="1763838" cy="2837658"/>
                  </a:xfrm>
                  <a:prstGeom prst="curvedConnector2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Curved Connector 96">
                    <a:extLst>
                      <a:ext uri="{FF2B5EF4-FFF2-40B4-BE49-F238E27FC236}">
                        <a16:creationId xmlns:a16="http://schemas.microsoft.com/office/drawing/2014/main" id="{0A52679C-BA61-3AEE-540C-71CC1D557E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601776" y="1783635"/>
                    <a:ext cx="1808032" cy="3191760"/>
                  </a:xfrm>
                  <a:prstGeom prst="curvedConnector2">
                    <a:avLst/>
                  </a:prstGeom>
                  <a:ln w="3175">
                    <a:solidFill>
                      <a:srgbClr val="FF0000">
                        <a:alpha val="54000"/>
                      </a:srgb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34115AB-D7DD-6F76-2BB3-611B98B92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394271" y="1571033"/>
              <a:ext cx="945958" cy="945958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7D7B525-721F-ABD2-60E6-C67442520593}"/>
              </a:ext>
            </a:extLst>
          </p:cNvPr>
          <p:cNvGrpSpPr/>
          <p:nvPr/>
        </p:nvGrpSpPr>
        <p:grpSpPr>
          <a:xfrm>
            <a:off x="173240" y="6136329"/>
            <a:ext cx="6568881" cy="369332"/>
            <a:chOff x="230058" y="6317451"/>
            <a:chExt cx="6568881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676B4A-4958-98C2-8A2F-B60BD375E109}"/>
                </a:ext>
              </a:extLst>
            </p:cNvPr>
            <p:cNvSpPr txBox="1"/>
            <p:nvPr/>
          </p:nvSpPr>
          <p:spPr>
            <a:xfrm>
              <a:off x="230058" y="6317451"/>
              <a:ext cx="65688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accent1"/>
                  </a:solidFill>
                </a:rPr>
                <a:t>Step 4: Average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4EFF443-9129-963D-AEE4-FC02154AEE85}"/>
                </a:ext>
              </a:extLst>
            </p:cNvPr>
            <p:cNvSpPr/>
            <p:nvPr/>
          </p:nvSpPr>
          <p:spPr>
            <a:xfrm>
              <a:off x="230058" y="6342788"/>
              <a:ext cx="1638071" cy="342245"/>
            </a:xfrm>
            <a:prstGeom prst="roundRect">
              <a:avLst/>
            </a:prstGeom>
            <a:noFill/>
            <a:ln w="38100">
              <a:solidFill>
                <a:srgbClr val="104862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44044DA3-97AD-2503-822B-DC465438EC74}"/>
              </a:ext>
            </a:extLst>
          </p:cNvPr>
          <p:cNvSpPr/>
          <p:nvPr/>
        </p:nvSpPr>
        <p:spPr>
          <a:xfrm>
            <a:off x="191386" y="1708182"/>
            <a:ext cx="5804754" cy="342245"/>
          </a:xfrm>
          <a:prstGeom prst="roundRect">
            <a:avLst/>
          </a:prstGeom>
          <a:noFill/>
          <a:ln w="38100">
            <a:solidFill>
              <a:srgbClr val="10486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F9B27BF-3A3E-0F3C-B054-B39E4983EA72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179695" y="2251127"/>
            <a:ext cx="5004429" cy="238274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6F52984-38DF-0224-CCC8-9C8DAEA39FC1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180536" y="2251126"/>
            <a:ext cx="5002706" cy="2388479"/>
          </a:xfrm>
          <a:prstGeom prst="rect">
            <a:avLst/>
          </a:prstGeom>
        </p:spPr>
      </p:pic>
      <p:pic>
        <p:nvPicPr>
          <p:cNvPr id="78" name="dpp_mean_std_convergence_with_points">
            <a:hlinkClick r:id="" action="ppaction://media"/>
            <a:extLst>
              <a:ext uri="{FF2B5EF4-FFF2-40B4-BE49-F238E27FC236}">
                <a16:creationId xmlns:a16="http://schemas.microsoft.com/office/drawing/2014/main" id="{D65C52C7-7E18-2D82-78C1-2BAFDB2239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13606" y="2224991"/>
            <a:ext cx="4922975" cy="2542683"/>
          </a:xfrm>
          <a:prstGeom prst="rect">
            <a:avLst/>
          </a:prstGeom>
        </p:spPr>
      </p:pic>
      <p:pic>
        <p:nvPicPr>
          <p:cNvPr id="70" name="jacobi_flash_16x16">
            <a:hlinkClick r:id="" action="ppaction://media"/>
            <a:extLst>
              <a:ext uri="{FF2B5EF4-FFF2-40B4-BE49-F238E27FC236}">
                <a16:creationId xmlns:a16="http://schemas.microsoft.com/office/drawing/2014/main" id="{684F290A-F197-F34C-22D4-753BF7A7E4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077956" y="2337986"/>
            <a:ext cx="962071" cy="96207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F9930D28-BC4F-D4DE-B2D6-033C3E4080FE}"/>
              </a:ext>
            </a:extLst>
          </p:cNvPr>
          <p:cNvGrpSpPr/>
          <p:nvPr/>
        </p:nvGrpSpPr>
        <p:grpSpPr>
          <a:xfrm>
            <a:off x="173239" y="1691560"/>
            <a:ext cx="7798724" cy="1355991"/>
            <a:chOff x="174627" y="1679021"/>
            <a:chExt cx="7798724" cy="135599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668D845-8A82-D117-8C3A-39A0219306D5}"/>
                </a:ext>
              </a:extLst>
            </p:cNvPr>
            <p:cNvGrpSpPr/>
            <p:nvPr/>
          </p:nvGrpSpPr>
          <p:grpSpPr>
            <a:xfrm>
              <a:off x="174627" y="1679021"/>
              <a:ext cx="6451030" cy="1355991"/>
              <a:chOff x="174627" y="1679021"/>
              <a:chExt cx="6451030" cy="135599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F29AA15-229D-AE9E-58DC-EF559664B927}"/>
                  </a:ext>
                </a:extLst>
              </p:cNvPr>
              <p:cNvGrpSpPr/>
              <p:nvPr/>
            </p:nvGrpSpPr>
            <p:grpSpPr>
              <a:xfrm>
                <a:off x="323037" y="2665680"/>
                <a:ext cx="4980798" cy="369332"/>
                <a:chOff x="323037" y="2665680"/>
                <a:chExt cx="4980798" cy="369332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824267E7-3FAF-E34A-D086-69D1AB6D31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4965" y="2711722"/>
                  <a:ext cx="4708870" cy="28204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CBE2F7E-54B0-C96B-B8F9-3A3FC711ABAD}"/>
                    </a:ext>
                  </a:extLst>
                </p:cNvPr>
                <p:cNvSpPr txBox="1"/>
                <p:nvPr/>
              </p:nvSpPr>
              <p:spPr>
                <a:xfrm>
                  <a:off x="323037" y="2665680"/>
                  <a:ext cx="313603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accent1"/>
                      </a:solidFill>
                    </a:rPr>
                    <a:t>2: </a:t>
                  </a:r>
                  <a:endParaRPr lang="en-US" dirty="0"/>
                </a:p>
              </p:txBody>
            </p:sp>
          </p:grp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DF9B0335-CD88-2BF4-EDDB-6D895CE22890}"/>
                  </a:ext>
                </a:extLst>
              </p:cNvPr>
              <p:cNvSpPr/>
              <p:nvPr/>
            </p:nvSpPr>
            <p:spPr>
              <a:xfrm>
                <a:off x="174627" y="1698269"/>
                <a:ext cx="5804754" cy="342245"/>
              </a:xfrm>
              <a:prstGeom prst="roundRect">
                <a:avLst/>
              </a:prstGeom>
              <a:noFill/>
              <a:ln w="12700"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436439A-7C3D-616A-C110-3A6840099C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577" y="2191452"/>
                <a:ext cx="0" cy="843560"/>
              </a:xfrm>
              <a:prstGeom prst="line">
                <a:avLst/>
              </a:prstGeom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B850AEE-4161-1250-E880-F72F40106646}"/>
                      </a:ext>
                    </a:extLst>
                  </p:cNvPr>
                  <p:cNvSpPr txBox="1"/>
                  <p:nvPr/>
                </p:nvSpPr>
                <p:spPr>
                  <a:xfrm>
                    <a:off x="184051" y="1679021"/>
                    <a:ext cx="6046919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800" b="1" dirty="0">
                        <a:solidFill>
                          <a:schemeClr val="accent1"/>
                        </a:solidFill>
                      </a:rPr>
                      <a:t>Step 1: Implicitly draw </a:t>
                    </a:r>
                    <a14:m>
                      <m:oMath xmlns:m="http://schemas.openxmlformats.org/officeDocument/2006/math">
                        <m:r>
                          <a:rPr lang="en-US" sz="1800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1800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800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1800" b="1" dirty="0">
                        <a:solidFill>
                          <a:schemeClr val="accent1"/>
                        </a:solidFill>
                      </a:rPr>
                      <a:t>samples from a projection DPP</a:t>
                    </a:r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B850AEE-4161-1250-E880-F72F401066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051" y="1679021"/>
                    <a:ext cx="6046919" cy="3693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839" t="-3226" b="-225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F064A77-FA86-5552-FAAA-A1B51B0E8304}"/>
                  </a:ext>
                </a:extLst>
              </p:cNvPr>
              <p:cNvSpPr txBox="1"/>
              <p:nvPr/>
            </p:nvSpPr>
            <p:spPr>
              <a:xfrm>
                <a:off x="310023" y="2191452"/>
                <a:ext cx="63156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chemeClr val="accent1"/>
                    </a:solidFill>
                  </a:rPr>
                  <a:t>1: </a:t>
                </a:r>
                <a:endParaRPr lang="en-US" dirty="0"/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E44CC2F-393F-74B2-95E3-09D1BC7AF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81951" y="2012487"/>
              <a:ext cx="7391400" cy="78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11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0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70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125" grpId="0" animBg="1"/>
      <p:bldP spid="125" grpId="1" animBg="1"/>
      <p:bldP spid="122" grpId="0" animBg="1"/>
      <p:bldP spid="1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54783-0B5C-BA9F-BC27-2C5BBD84B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CCC05F-D877-70B4-3A62-E6D21DC74903}"/>
              </a:ext>
            </a:extLst>
          </p:cNvPr>
          <p:cNvGrpSpPr/>
          <p:nvPr/>
        </p:nvGrpSpPr>
        <p:grpSpPr>
          <a:xfrm>
            <a:off x="0" y="-1"/>
            <a:ext cx="12613341" cy="1394615"/>
            <a:chOff x="-152401" y="-156111"/>
            <a:chExt cx="12613341" cy="184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2C7AC13-0A84-794E-03BF-DA9CA00B7B4E}"/>
                </a:ext>
              </a:extLst>
            </p:cNvPr>
            <p:cNvSpPr/>
            <p:nvPr/>
          </p:nvSpPr>
          <p:spPr>
            <a:xfrm>
              <a:off x="-152401" y="-156111"/>
              <a:ext cx="12613341" cy="184475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BE937BC-C06F-338C-889D-6E300BECCA94}"/>
                </a:ext>
              </a:extLst>
            </p:cNvPr>
            <p:cNvCxnSpPr>
              <a:cxnSpLocks/>
            </p:cNvCxnSpPr>
            <p:nvPr/>
          </p:nvCxnSpPr>
          <p:spPr>
            <a:xfrm>
              <a:off x="-152401" y="1688641"/>
              <a:ext cx="1261334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A3FBB37F-D476-E881-E83E-D90F4FB7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401638"/>
            <a:ext cx="12980080" cy="900112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Tridiagonal matrix models for common measures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E4C04CD-ACA0-DF21-B386-2DF8312C4BC4}"/>
                  </a:ext>
                </a:extLst>
              </p:cNvPr>
              <p:cNvSpPr txBox="1"/>
              <p:nvPr/>
            </p:nvSpPr>
            <p:spPr>
              <a:xfrm>
                <a:off x="845548" y="4270175"/>
                <a:ext cx="11346452" cy="49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400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,…,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are appropriately designed (random) entries.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E4C04CD-ACA0-DF21-B386-2DF8312C4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48" y="4270175"/>
                <a:ext cx="11346452" cy="499496"/>
              </a:xfrm>
              <a:prstGeom prst="rect">
                <a:avLst/>
              </a:prstGeom>
              <a:blipFill>
                <a:blip r:embed="rId2"/>
                <a:stretch>
                  <a:fillRect l="-782" t="-75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98D456-B77E-2416-40B2-A03A668FA26A}"/>
                  </a:ext>
                </a:extLst>
              </p:cNvPr>
              <p:cNvSpPr txBox="1"/>
              <p:nvPr/>
            </p:nvSpPr>
            <p:spPr>
              <a:xfrm>
                <a:off x="528109" y="4915334"/>
                <a:ext cx="113464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chemeClr val="accent1"/>
                    </a:solidFill>
                  </a:rPr>
                  <a:t>Result: </a:t>
                </a:r>
                <a:r>
                  <a:rPr lang="en-US" sz="2400" dirty="0"/>
                  <a:t>projection DPP samples can be computed in only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𝑙𝑜𝑔</m:t>
                        </m:r>
                      </m:fName>
                      <m:e>
                        <m:r>
                          <a:rPr lang="en-US" sz="24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func>
                    <m:r>
                      <a:rPr lang="en-US" sz="2400" b="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operations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/>
                  <a:t>using symmetric tridiagonal </a:t>
                </a:r>
                <a:r>
                  <a:rPr lang="en-US" sz="2400" dirty="0" err="1"/>
                  <a:t>eigensolvers</a:t>
                </a:r>
                <a:r>
                  <a:rPr lang="en-US" sz="2400" dirty="0"/>
                  <a:t>!</a:t>
                </a:r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98D456-B77E-2416-40B2-A03A668FA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09" y="4915334"/>
                <a:ext cx="11346452" cy="830997"/>
              </a:xfrm>
              <a:prstGeom prst="rect">
                <a:avLst/>
              </a:prstGeom>
              <a:blipFill>
                <a:blip r:embed="rId3"/>
                <a:stretch>
                  <a:fillRect l="-670" t="-2985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26FCB52-4705-4603-5DEF-A87997B8432A}"/>
              </a:ext>
            </a:extLst>
          </p:cNvPr>
          <p:cNvSpPr txBox="1"/>
          <p:nvPr/>
        </p:nvSpPr>
        <p:spPr>
          <a:xfrm>
            <a:off x="440530" y="6378241"/>
            <a:ext cx="7380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[1] “</a:t>
            </a:r>
            <a:r>
              <a:rPr lang="en-US" b="1" i="0" dirty="0">
                <a:solidFill>
                  <a:schemeClr val="bg1">
                    <a:lumMod val="65000"/>
                  </a:schemeClr>
                </a:solidFill>
                <a:effectLst/>
                <a:highlight>
                  <a:srgbClr val="FFFFFF"/>
                </a:highlight>
              </a:rPr>
              <a:t>Matrix Models for Beta Ensembles” </a:t>
            </a:r>
            <a:r>
              <a:rPr lang="en-US" i="0" dirty="0">
                <a:solidFill>
                  <a:schemeClr val="bg1">
                    <a:lumMod val="65000"/>
                  </a:schemeClr>
                </a:solidFill>
                <a:effectLst/>
                <a:highlight>
                  <a:srgbClr val="FFFFFF"/>
                </a:highlight>
              </a:rPr>
              <a:t>Iona </a:t>
            </a:r>
            <a:r>
              <a:rPr lang="en-US" i="0" dirty="0" err="1">
                <a:solidFill>
                  <a:schemeClr val="bg1">
                    <a:lumMod val="65000"/>
                  </a:schemeClr>
                </a:solidFill>
                <a:effectLst/>
                <a:highlight>
                  <a:srgbClr val="FFFFFF"/>
                </a:highlight>
              </a:rPr>
              <a:t>Dumitriu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highlight>
                  <a:srgbClr val="FFFFFF"/>
                </a:highlight>
              </a:rPr>
              <a:t>, Alan Edelman </a:t>
            </a:r>
            <a:r>
              <a:rPr lang="en-US" b="0" i="0" strike="noStrike" dirty="0">
                <a:solidFill>
                  <a:schemeClr val="bg1">
                    <a:lumMod val="65000"/>
                  </a:schemeClr>
                </a:solidFill>
                <a:effectLst/>
                <a:highlight>
                  <a:srgbClr val="FFFFFF"/>
                </a:highlight>
              </a:rPr>
              <a:t>2002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ECE73B-4040-4B04-FB07-C481F627DE6E}"/>
              </a:ext>
            </a:extLst>
          </p:cNvPr>
          <p:cNvGrpSpPr/>
          <p:nvPr/>
        </p:nvGrpSpPr>
        <p:grpSpPr>
          <a:xfrm>
            <a:off x="422774" y="1527167"/>
            <a:ext cx="11557122" cy="2666524"/>
            <a:chOff x="422774" y="1527167"/>
            <a:chExt cx="11557122" cy="26665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9B3E65B-A700-A01E-D4B4-1B3378296690}"/>
                    </a:ext>
                  </a:extLst>
                </p:cNvPr>
                <p:cNvSpPr txBox="1"/>
                <p:nvPr/>
              </p:nvSpPr>
              <p:spPr>
                <a:xfrm>
                  <a:off x="422774" y="1527167"/>
                  <a:ext cx="1155712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400" dirty="0"/>
                    <a:t>For many common distributions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sz="2400" dirty="0"/>
                    <a:t>, we can sample the eigenvalues of the associated random matrix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𝐗</m:t>
                      </m:r>
                    </m:oMath>
                  </a14:m>
                  <a:r>
                    <a:rPr lang="en-US" sz="2400" dirty="0"/>
                    <a:t> by using a corresponding </a:t>
                  </a:r>
                  <a:r>
                    <a:rPr lang="en-US" sz="2400" i="1" dirty="0"/>
                    <a:t>tridiagonal </a:t>
                  </a:r>
                  <a:r>
                    <a:rPr lang="en-US" sz="2400" dirty="0"/>
                    <a:t>matrix model </a:t>
                  </a:r>
                  <a:r>
                    <a:rPr lang="en-US" sz="2400" dirty="0">
                      <a:solidFill>
                        <a:schemeClr val="bg1">
                          <a:lumMod val="75000"/>
                        </a:schemeClr>
                      </a:solidFill>
                    </a:rPr>
                    <a:t>[1] </a:t>
                  </a:r>
                  <a:r>
                    <a:rPr lang="en-US" sz="2400" dirty="0"/>
                    <a:t>representation</a:t>
                  </a:r>
                  <a:r>
                    <a:rPr lang="en-US" sz="24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𝐘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9B3E65B-A700-A01E-D4B4-1B33782966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774" y="1527167"/>
                  <a:ext cx="11557122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768" t="-4545"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F340310-F2E2-7101-59C9-8570E116B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0616" y="2379563"/>
              <a:ext cx="4330150" cy="181412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507C060-73B2-2B75-557B-7E3D1CF1B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935" y="3148318"/>
              <a:ext cx="5359400" cy="292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755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F0803-482D-CD61-9B92-352327E28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B5B64F7-5D60-BBAC-3A65-B067DB7B5A13}"/>
              </a:ext>
            </a:extLst>
          </p:cNvPr>
          <p:cNvGrpSpPr/>
          <p:nvPr/>
        </p:nvGrpSpPr>
        <p:grpSpPr>
          <a:xfrm>
            <a:off x="0" y="-1"/>
            <a:ext cx="12613341" cy="1394615"/>
            <a:chOff x="-152401" y="-156111"/>
            <a:chExt cx="12613341" cy="184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A29164-A417-0C23-1C9A-C3F5D2832474}"/>
                </a:ext>
              </a:extLst>
            </p:cNvPr>
            <p:cNvSpPr/>
            <p:nvPr/>
          </p:nvSpPr>
          <p:spPr>
            <a:xfrm>
              <a:off x="-152401" y="-156111"/>
              <a:ext cx="12613341" cy="184475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49F8299-8A15-2B6C-40DB-77B0340AD8B2}"/>
                </a:ext>
              </a:extLst>
            </p:cNvPr>
            <p:cNvCxnSpPr>
              <a:cxnSpLocks/>
            </p:cNvCxnSpPr>
            <p:nvPr/>
          </p:nvCxnSpPr>
          <p:spPr>
            <a:xfrm>
              <a:off x="-152401" y="1688641"/>
              <a:ext cx="1261334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60675C15-7EC4-1C9D-5585-58178F9B0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37" y="402377"/>
            <a:ext cx="12290304" cy="900131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Results</a:t>
            </a:r>
            <a:r>
              <a:rPr lang="en-US" dirty="0">
                <a:solidFill>
                  <a:srgbClr val="FFFFFF"/>
                </a:solidFill>
              </a:rPr>
              <a:t>: Polynomial regression </a:t>
            </a:r>
            <a:r>
              <a:rPr lang="en-US" i="1" dirty="0">
                <a:solidFill>
                  <a:srgbClr val="FFFFFF"/>
                </a:solidFill>
              </a:rPr>
              <a:t>(uniform measure)</a:t>
            </a:r>
            <a:endParaRPr lang="en-US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7F75C9-9F4A-14DB-31F9-452F2DC2660B}"/>
                  </a:ext>
                </a:extLst>
              </p:cNvPr>
              <p:cNvSpPr txBox="1"/>
              <p:nvPr/>
            </p:nvSpPr>
            <p:spPr>
              <a:xfrm>
                <a:off x="849149" y="5624867"/>
                <a:ext cx="1074276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Polynomial regression without bias</a:t>
                </a:r>
                <a:r>
                  <a:rPr lang="en-US" sz="2400" dirty="0"/>
                  <a:t>: Average degree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=15 </m:t>
                    </m:r>
                  </m:oMath>
                </a14:m>
                <a:r>
                  <a:rPr lang="en-US" sz="2400" dirty="0"/>
                  <a:t>polynomial approximation of the box function with respect the uniform measure using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=35</m:t>
                    </m:r>
                  </m:oMath>
                </a14:m>
                <a:r>
                  <a:rPr lang="en-US" sz="2400" dirty="0"/>
                  <a:t> samples over 100,000 trials. Shaded areas represent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/>
                  <a:t> std.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7F75C9-9F4A-14DB-31F9-452F2DC26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149" y="5624867"/>
                <a:ext cx="10742768" cy="1200329"/>
              </a:xfrm>
              <a:prstGeom prst="rect">
                <a:avLst/>
              </a:prstGeom>
              <a:blipFill>
                <a:blip r:embed="rId2"/>
                <a:stretch>
                  <a:fillRect l="-708" t="-3158" r="-118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EA70C1F-DD2F-7890-5EF7-9E92B5F87549}"/>
              </a:ext>
            </a:extLst>
          </p:cNvPr>
          <p:cNvGrpSpPr/>
          <p:nvPr/>
        </p:nvGrpSpPr>
        <p:grpSpPr>
          <a:xfrm>
            <a:off x="984916" y="1704886"/>
            <a:ext cx="4366265" cy="3940029"/>
            <a:chOff x="704921" y="1688660"/>
            <a:chExt cx="4382166" cy="411920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1506A44-9146-CFEC-977F-80E38E7EB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539" r="52995" b="1391"/>
            <a:stretch/>
          </p:blipFill>
          <p:spPr>
            <a:xfrm>
              <a:off x="704921" y="1688660"/>
              <a:ext cx="4382166" cy="411920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E6E779-5CB7-3DC7-454F-A04479853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918" t="3877" r="30012" b="86310"/>
            <a:stretch/>
          </p:blipFill>
          <p:spPr>
            <a:xfrm>
              <a:off x="1705022" y="1859874"/>
              <a:ext cx="2635288" cy="37945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D6F36CB-9A4D-E48A-4D71-76BDF0DB3C70}"/>
              </a:ext>
            </a:extLst>
          </p:cNvPr>
          <p:cNvSpPr/>
          <p:nvPr/>
        </p:nvSpPr>
        <p:spPr>
          <a:xfrm>
            <a:off x="2048061" y="1453077"/>
            <a:ext cx="2620926" cy="297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6B2756-8DC4-392D-D79D-80BC04B553C6}"/>
              </a:ext>
            </a:extLst>
          </p:cNvPr>
          <p:cNvGrpSpPr/>
          <p:nvPr/>
        </p:nvGrpSpPr>
        <p:grpSpPr>
          <a:xfrm>
            <a:off x="5870856" y="1940255"/>
            <a:ext cx="5587680" cy="3236332"/>
            <a:chOff x="5770139" y="2078263"/>
            <a:chExt cx="5587680" cy="32363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B4D8072-25AC-930F-70A0-CF0872B0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0139" y="2379393"/>
              <a:ext cx="5587680" cy="293520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6997974-6C63-F4CD-C7F4-03D9EF7F3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9970" y="2078263"/>
              <a:ext cx="4366266" cy="418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9046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35C8D-FEEC-06F5-3806-8E90F4497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6908F3-8634-FFE6-D116-6B3955AA4272}"/>
              </a:ext>
            </a:extLst>
          </p:cNvPr>
          <p:cNvGrpSpPr/>
          <p:nvPr/>
        </p:nvGrpSpPr>
        <p:grpSpPr>
          <a:xfrm>
            <a:off x="0" y="-1"/>
            <a:ext cx="12613341" cy="1394615"/>
            <a:chOff x="-152401" y="-156111"/>
            <a:chExt cx="12613341" cy="184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C140798-CB58-19E1-21F2-25675541341F}"/>
                </a:ext>
              </a:extLst>
            </p:cNvPr>
            <p:cNvSpPr/>
            <p:nvPr/>
          </p:nvSpPr>
          <p:spPr>
            <a:xfrm>
              <a:off x="-152401" y="-156111"/>
              <a:ext cx="12613341" cy="184475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AEEDACD-57AD-FC5D-5FCF-5BC755C8E502}"/>
                </a:ext>
              </a:extLst>
            </p:cNvPr>
            <p:cNvCxnSpPr>
              <a:cxnSpLocks/>
            </p:cNvCxnSpPr>
            <p:nvPr/>
          </p:nvCxnSpPr>
          <p:spPr>
            <a:xfrm>
              <a:off x="-152401" y="1688641"/>
              <a:ext cx="1261334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DA9598FD-5157-1D54-B216-7134F8FF9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37" y="402377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Results: </a:t>
            </a:r>
            <a:r>
              <a:rPr lang="en-US" i="1" dirty="0">
                <a:solidFill>
                  <a:srgbClr val="FFFFFF"/>
                </a:solidFill>
              </a:rPr>
              <a:t>Fourier regression</a:t>
            </a:r>
            <a:endParaRPr lang="en-US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B5BA4E-0930-62A3-9F1F-5327E6324A6D}"/>
                  </a:ext>
                </a:extLst>
              </p:cNvPr>
              <p:cNvSpPr txBox="1"/>
              <p:nvPr/>
            </p:nvSpPr>
            <p:spPr>
              <a:xfrm>
                <a:off x="633444" y="5507383"/>
                <a:ext cx="1134645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Debiased Fourier regression</a:t>
                </a:r>
                <a:r>
                  <a:rPr lang="en-US" sz="2400" dirty="0"/>
                  <a:t> : Average degree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=15 </m:t>
                    </m:r>
                  </m:oMath>
                </a14:m>
                <a:r>
                  <a:rPr lang="en-US" sz="2400" dirty="0"/>
                  <a:t>Fourier series approximation of the </a:t>
                </a:r>
                <a:r>
                  <a:rPr lang="en-US" sz="2400" i="1" dirty="0"/>
                  <a:t>periodic</a:t>
                </a:r>
                <a:r>
                  <a:rPr lang="en-US" sz="2400" dirty="0"/>
                  <a:t> box function using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=25</m:t>
                    </m:r>
                  </m:oMath>
                </a14:m>
                <a:r>
                  <a:rPr lang="en-US" sz="2400" dirty="0"/>
                  <a:t> samples over 1,000,000 trials. Shaded areas represent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</m:t>
                    </m:r>
                  </m:oMath>
                </a14:m>
                <a:r>
                  <a:rPr lang="en-US" sz="2400" dirty="0"/>
                  <a:t> std.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B5BA4E-0930-62A3-9F1F-5327E6324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44" y="5507383"/>
                <a:ext cx="11346452" cy="1200329"/>
              </a:xfrm>
              <a:prstGeom prst="rect">
                <a:avLst/>
              </a:prstGeom>
              <a:blipFill>
                <a:blip r:embed="rId2"/>
                <a:stretch>
                  <a:fillRect l="-670" t="-3158" b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5C1AEC1-ABC2-E95D-A652-162AAF6DE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41220"/>
            <a:ext cx="7772400" cy="3775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E5D905-994A-CE21-B938-D8EB7F984306}"/>
              </a:ext>
            </a:extLst>
          </p:cNvPr>
          <p:cNvSpPr txBox="1"/>
          <p:nvPr/>
        </p:nvSpPr>
        <p:spPr>
          <a:xfrm>
            <a:off x="9641150" y="1865685"/>
            <a:ext cx="1707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Leverage score sampling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27543-0BCA-0496-67E9-2403325AC679}"/>
              </a:ext>
            </a:extLst>
          </p:cNvPr>
          <p:cNvSpPr txBox="1"/>
          <p:nvPr/>
        </p:nvSpPr>
        <p:spPr>
          <a:xfrm>
            <a:off x="9641150" y="1675082"/>
            <a:ext cx="196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Debiased sampling</a:t>
            </a:r>
          </a:p>
        </p:txBody>
      </p:sp>
    </p:spTree>
    <p:extLst>
      <p:ext uri="{BB962C8B-B14F-4D97-AF65-F5344CB8AC3E}">
        <p14:creationId xmlns:p14="http://schemas.microsoft.com/office/powerpoint/2010/main" val="4285630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0FECA-F7FB-8692-F4DC-B19819CCE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89B3BAA-1C78-EDB1-6384-46F33AB4753D}"/>
              </a:ext>
            </a:extLst>
          </p:cNvPr>
          <p:cNvGrpSpPr/>
          <p:nvPr/>
        </p:nvGrpSpPr>
        <p:grpSpPr>
          <a:xfrm>
            <a:off x="0" y="-1"/>
            <a:ext cx="12613341" cy="1394615"/>
            <a:chOff x="-152401" y="-156111"/>
            <a:chExt cx="12613341" cy="184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726023-372D-2A67-E15F-A6C947A42DA6}"/>
                </a:ext>
              </a:extLst>
            </p:cNvPr>
            <p:cNvSpPr/>
            <p:nvPr/>
          </p:nvSpPr>
          <p:spPr>
            <a:xfrm>
              <a:off x="-152401" y="-156111"/>
              <a:ext cx="12613341" cy="184475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4E22DAB-B7F2-1168-8939-0E9FC58D2CAF}"/>
                </a:ext>
              </a:extLst>
            </p:cNvPr>
            <p:cNvCxnSpPr>
              <a:cxnSpLocks/>
            </p:cNvCxnSpPr>
            <p:nvPr/>
          </p:nvCxnSpPr>
          <p:spPr>
            <a:xfrm>
              <a:off x="-152401" y="1688641"/>
              <a:ext cx="1261334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C5CE0BA3-94FE-15FA-17E8-A3072F810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37" y="402377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9A4376-07CC-56B2-6841-CF026132536A}"/>
              </a:ext>
            </a:extLst>
          </p:cNvPr>
          <p:cNvSpPr txBox="1"/>
          <p:nvPr/>
        </p:nvSpPr>
        <p:spPr>
          <a:xfrm>
            <a:off x="422774" y="1527167"/>
            <a:ext cx="11346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Existing randomized methods for polynomial approximation of unknown functions are efficient but </a:t>
            </a:r>
            <a:r>
              <a:rPr lang="en-US" sz="2400" b="1" i="1" dirty="0"/>
              <a:t>biased, </a:t>
            </a:r>
            <a:r>
              <a:rPr lang="en-US" sz="2400" dirty="0"/>
              <a:t>or inefficient and unbiased</a:t>
            </a:r>
            <a:r>
              <a:rPr lang="en-US" sz="2400" i="1" dirty="0"/>
              <a:t>.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6A2527-4EB2-A5AF-FDE2-428EAA53AECC}"/>
              </a:ext>
            </a:extLst>
          </p:cNvPr>
          <p:cNvSpPr txBox="1"/>
          <p:nvPr/>
        </p:nvSpPr>
        <p:spPr>
          <a:xfrm>
            <a:off x="422774" y="2532313"/>
            <a:ext cx="1134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By leveraging a connection between random matrix theory and DPPs, we can construct an </a:t>
            </a:r>
            <a:r>
              <a:rPr lang="en-US" sz="2400" b="1" i="1" dirty="0"/>
              <a:t>unbiased</a:t>
            </a:r>
            <a:r>
              <a:rPr lang="en-US" sz="2400" b="1" dirty="0"/>
              <a:t> </a:t>
            </a:r>
            <a:r>
              <a:rPr lang="en-US" sz="2400" dirty="0"/>
              <a:t>estimator of the best polynomial approximation with the same sample complexity at no additional cost.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EFAD86-15D2-F4F2-DAE2-FD6E1CCC02DE}"/>
              </a:ext>
            </a:extLst>
          </p:cNvPr>
          <p:cNvGrpSpPr/>
          <p:nvPr/>
        </p:nvGrpSpPr>
        <p:grpSpPr>
          <a:xfrm>
            <a:off x="2506038" y="4494377"/>
            <a:ext cx="9263188" cy="2484984"/>
            <a:chOff x="2377458" y="3897604"/>
            <a:chExt cx="9263188" cy="2484984"/>
          </a:xfrm>
        </p:grpSpPr>
        <p:pic>
          <p:nvPicPr>
            <p:cNvPr id="13314" name="Picture 2">
              <a:extLst>
                <a:ext uri="{FF2B5EF4-FFF2-40B4-BE49-F238E27FC236}">
                  <a16:creationId xmlns:a16="http://schemas.microsoft.com/office/drawing/2014/main" id="{1294047A-A8DA-A245-16F2-99FA941C8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7458" y="4694667"/>
              <a:ext cx="1573550" cy="158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DAC51F9-1288-16E6-5A46-BE4103C87A5E}"/>
                </a:ext>
              </a:extLst>
            </p:cNvPr>
            <p:cNvGrpSpPr/>
            <p:nvPr/>
          </p:nvGrpSpPr>
          <p:grpSpPr>
            <a:xfrm>
              <a:off x="4403188" y="3897604"/>
              <a:ext cx="3806964" cy="2484984"/>
              <a:chOff x="4820576" y="4373016"/>
              <a:chExt cx="3806964" cy="2484984"/>
            </a:xfrm>
          </p:grpSpPr>
          <p:pic>
            <p:nvPicPr>
              <p:cNvPr id="13320" name="Picture 8" descr="Logos - UC Berkeley Brand">
                <a:extLst>
                  <a:ext uri="{FF2B5EF4-FFF2-40B4-BE49-F238E27FC236}">
                    <a16:creationId xmlns:a16="http://schemas.microsoft.com/office/drawing/2014/main" id="{475D7F69-825F-D97F-94F7-A770EF98D8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0576" y="4373016"/>
                <a:ext cx="3806964" cy="2437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18" name="Picture 6">
                <a:extLst>
                  <a:ext uri="{FF2B5EF4-FFF2-40B4-BE49-F238E27FC236}">
                    <a16:creationId xmlns:a16="http://schemas.microsoft.com/office/drawing/2014/main" id="{F31A1CA5-9522-E1C6-8FAE-77A80BFC5D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2597" y="5667649"/>
                <a:ext cx="2772792" cy="11903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3C50209-BE1D-A6C6-7DD6-D659441B6068}"/>
                </a:ext>
              </a:extLst>
            </p:cNvPr>
            <p:cNvGrpSpPr/>
            <p:nvPr/>
          </p:nvGrpSpPr>
          <p:grpSpPr>
            <a:xfrm>
              <a:off x="6294296" y="4064941"/>
              <a:ext cx="5346350" cy="2149618"/>
              <a:chOff x="7928830" y="3973936"/>
              <a:chExt cx="5346350" cy="214961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357BCE4-B079-875B-B2CC-907C636F9D2B}"/>
                  </a:ext>
                </a:extLst>
              </p:cNvPr>
              <p:cNvGrpSpPr/>
              <p:nvPr/>
            </p:nvGrpSpPr>
            <p:grpSpPr>
              <a:xfrm>
                <a:off x="9726736" y="4373016"/>
                <a:ext cx="1750538" cy="1750538"/>
                <a:chOff x="9726736" y="4373016"/>
                <a:chExt cx="1750538" cy="1750538"/>
              </a:xfrm>
            </p:grpSpPr>
            <p:pic>
              <p:nvPicPr>
                <p:cNvPr id="9" name="Picture 8" descr="A qr code with blue dots&#10;&#10;Description automatically generated">
                  <a:extLst>
                    <a:ext uri="{FF2B5EF4-FFF2-40B4-BE49-F238E27FC236}">
                      <a16:creationId xmlns:a16="http://schemas.microsoft.com/office/drawing/2014/main" id="{9071E5F6-C00D-14B6-68A1-07894753C3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726736" y="4373016"/>
                  <a:ext cx="1750538" cy="1750538"/>
                </a:xfrm>
                <a:prstGeom prst="rect">
                  <a:avLst/>
                </a:prstGeom>
              </p:spPr>
            </p:pic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CFD03943-7639-7264-3F29-07737B8EF0B1}"/>
                    </a:ext>
                  </a:extLst>
                </p:cNvPr>
                <p:cNvSpPr/>
                <p:nvPr/>
              </p:nvSpPr>
              <p:spPr>
                <a:xfrm>
                  <a:off x="9726736" y="4423481"/>
                  <a:ext cx="1750538" cy="1700073"/>
                </a:xfrm>
                <a:prstGeom prst="round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CEB11A-F6F3-5E15-597A-A13462D0673A}"/>
                  </a:ext>
                </a:extLst>
              </p:cNvPr>
              <p:cNvSpPr txBox="1"/>
              <p:nvPr/>
            </p:nvSpPr>
            <p:spPr>
              <a:xfrm>
                <a:off x="7928830" y="3973936"/>
                <a:ext cx="53463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/>
                  <a:t>Arxiv</a:t>
                </a:r>
                <a:r>
                  <a:rPr lang="en-US" sz="2400" b="1" dirty="0"/>
                  <a:t> Link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2829995-0244-70FE-58EA-A5A9189CA7D8}"/>
              </a:ext>
            </a:extLst>
          </p:cNvPr>
          <p:cNvSpPr txBox="1"/>
          <p:nvPr/>
        </p:nvSpPr>
        <p:spPr>
          <a:xfrm>
            <a:off x="323037" y="4029495"/>
            <a:ext cx="11522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6833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8C795-BFD8-04A7-D760-16A861423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2AEC592-BA97-55D4-BCB9-603D8B03A2D1}"/>
              </a:ext>
            </a:extLst>
          </p:cNvPr>
          <p:cNvGrpSpPr/>
          <p:nvPr/>
        </p:nvGrpSpPr>
        <p:grpSpPr>
          <a:xfrm>
            <a:off x="0" y="-1"/>
            <a:ext cx="12613341" cy="1394615"/>
            <a:chOff x="-152401" y="-156111"/>
            <a:chExt cx="12613341" cy="184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5CFAD93-EBFB-CDA2-C766-2189295D3725}"/>
                </a:ext>
              </a:extLst>
            </p:cNvPr>
            <p:cNvSpPr/>
            <p:nvPr/>
          </p:nvSpPr>
          <p:spPr>
            <a:xfrm>
              <a:off x="-152401" y="-156111"/>
              <a:ext cx="12613341" cy="184475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F1B9BEB-2AE2-71E9-B741-8EB623DCCD6E}"/>
                </a:ext>
              </a:extLst>
            </p:cNvPr>
            <p:cNvCxnSpPr>
              <a:cxnSpLocks/>
            </p:cNvCxnSpPr>
            <p:nvPr/>
          </p:nvCxnSpPr>
          <p:spPr>
            <a:xfrm>
              <a:off x="-152401" y="1688641"/>
              <a:ext cx="1261334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ECD1E623-ADFB-E87B-1890-2573C76F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37" y="402377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Collaborators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8AB3FB6-651E-45B4-0A5A-B5B23A6F611F}"/>
              </a:ext>
            </a:extLst>
          </p:cNvPr>
          <p:cNvSpPr/>
          <p:nvPr/>
        </p:nvSpPr>
        <p:spPr>
          <a:xfrm>
            <a:off x="1997529" y="1644061"/>
            <a:ext cx="8196942" cy="2278661"/>
          </a:xfrm>
          <a:prstGeom prst="roundRect">
            <a:avLst/>
          </a:prstGeom>
          <a:solidFill>
            <a:schemeClr val="bg1"/>
          </a:solidFill>
          <a:ln w="38100"/>
          <a:effectLst>
            <a:outerShdw blurRad="50800" dist="50800" dir="5400000" algn="ctr" rotWithShape="0">
              <a:srgbClr val="000000">
                <a:alpha val="4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C3555C2-016C-58EB-647C-5882BDA7A488}"/>
              </a:ext>
            </a:extLst>
          </p:cNvPr>
          <p:cNvSpPr/>
          <p:nvPr/>
        </p:nvSpPr>
        <p:spPr>
          <a:xfrm>
            <a:off x="1997529" y="4088085"/>
            <a:ext cx="8196942" cy="2278661"/>
          </a:xfrm>
          <a:prstGeom prst="roundRect">
            <a:avLst/>
          </a:prstGeom>
          <a:solidFill>
            <a:schemeClr val="bg1"/>
          </a:solidFill>
          <a:ln w="38100"/>
          <a:effectLst>
            <a:outerShdw blurRad="50800" dist="50800" dir="5400000" algn="ctr" rotWithShape="0">
              <a:srgbClr val="000000">
                <a:alpha val="44636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EA875A-D26A-49AE-A951-CEEDB9B20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26" y="1831308"/>
            <a:ext cx="1810279" cy="190416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C703D5E-D153-973F-6E51-DC0463EF0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5"/>
          <a:stretch/>
        </p:blipFill>
        <p:spPr bwMode="auto">
          <a:xfrm>
            <a:off x="2301525" y="4275333"/>
            <a:ext cx="1810279" cy="190416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FA0F47-2783-35E2-2F60-8940E2318595}"/>
              </a:ext>
            </a:extLst>
          </p:cNvPr>
          <p:cNvSpPr txBox="1">
            <a:spLocks/>
          </p:cNvSpPr>
          <p:nvPr/>
        </p:nvSpPr>
        <p:spPr>
          <a:xfrm>
            <a:off x="4446282" y="2079711"/>
            <a:ext cx="358117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Raphael A. Meyer</a:t>
            </a:r>
          </a:p>
          <a:p>
            <a:r>
              <a:rPr lang="en-US" sz="2400" dirty="0"/>
              <a:t>Postdoctoral researcher at </a:t>
            </a:r>
            <a:r>
              <a:rPr lang="en-US" sz="2400" dirty="0">
                <a:solidFill>
                  <a:srgbClr val="002060"/>
                </a:solidFill>
              </a:rPr>
              <a:t>UC Berkeley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6DF1A67-C33D-919D-4F96-5A86F22C58B1}"/>
              </a:ext>
            </a:extLst>
          </p:cNvPr>
          <p:cNvSpPr txBox="1">
            <a:spLocks/>
          </p:cNvSpPr>
          <p:nvPr/>
        </p:nvSpPr>
        <p:spPr>
          <a:xfrm>
            <a:off x="4455181" y="4523735"/>
            <a:ext cx="358117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Kevin Shu</a:t>
            </a:r>
          </a:p>
          <a:p>
            <a:r>
              <a:rPr lang="en-US" sz="2400" dirty="0"/>
              <a:t>Postdoctoral researcher at </a:t>
            </a:r>
            <a:r>
              <a:rPr lang="en-US" sz="2400" dirty="0">
                <a:solidFill>
                  <a:schemeClr val="accent2"/>
                </a:solidFill>
              </a:rPr>
              <a:t>Caltech</a:t>
            </a:r>
          </a:p>
          <a:p>
            <a:endParaRPr lang="en-US" sz="2400" dirty="0"/>
          </a:p>
        </p:txBody>
      </p:sp>
      <p:sp>
        <p:nvSpPr>
          <p:cNvPr id="13" name="AutoShape 10" descr="University of California, Berkeley - Wikipedia">
            <a:extLst>
              <a:ext uri="{FF2B5EF4-FFF2-40B4-BE49-F238E27FC236}">
                <a16:creationId xmlns:a16="http://schemas.microsoft.com/office/drawing/2014/main" id="{2903E99D-3A44-1953-87D4-8B44D0A126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36359" y="36379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1FAD8EB-E974-EBE4-23E5-63618BEF7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80197" y="1880276"/>
            <a:ext cx="1810279" cy="1810279"/>
          </a:xfrm>
          <a:prstGeom prst="rect">
            <a:avLst/>
          </a:prstGeom>
        </p:spPr>
      </p:pic>
      <p:pic>
        <p:nvPicPr>
          <p:cNvPr id="17" name="Picture 16" descr="A logo of a university of technology&#10;&#10;Description automatically generated">
            <a:extLst>
              <a:ext uri="{FF2B5EF4-FFF2-40B4-BE49-F238E27FC236}">
                <a16:creationId xmlns:a16="http://schemas.microsoft.com/office/drawing/2014/main" id="{D1F2F3EE-1B82-926F-F059-BEA8B14C8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0235" y="4322295"/>
            <a:ext cx="1810240" cy="181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45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1DFDA-CA2F-1337-064D-C2C2FFFAB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C7B14-38ED-F6E4-D14A-C053B2D1FFC1}"/>
              </a:ext>
            </a:extLst>
          </p:cNvPr>
          <p:cNvSpPr/>
          <p:nvPr/>
        </p:nvSpPr>
        <p:spPr>
          <a:xfrm>
            <a:off x="-230155" y="-143436"/>
            <a:ext cx="12496800" cy="71448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873FF-E6C6-128C-4550-7A56DE819F25}"/>
              </a:ext>
            </a:extLst>
          </p:cNvPr>
          <p:cNvSpPr txBox="1"/>
          <p:nvPr/>
        </p:nvSpPr>
        <p:spPr>
          <a:xfrm>
            <a:off x="5435600" y="1293697"/>
            <a:ext cx="642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Approximate Polynomial Regression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936CB2-C6C5-38D4-6145-D20B1EC2A78F}"/>
              </a:ext>
            </a:extLst>
          </p:cNvPr>
          <p:cNvSpPr txBox="1"/>
          <p:nvPr/>
        </p:nvSpPr>
        <p:spPr>
          <a:xfrm>
            <a:off x="5435600" y="2767281"/>
            <a:ext cx="642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Determinantal Point Processes Save the Day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56BEF4-5A89-467C-C958-BBED9E4AC9B1}"/>
              </a:ext>
            </a:extLst>
          </p:cNvPr>
          <p:cNvCxnSpPr>
            <a:cxnSpLocks/>
          </p:cNvCxnSpPr>
          <p:nvPr/>
        </p:nvCxnSpPr>
        <p:spPr>
          <a:xfrm>
            <a:off x="0" y="1688641"/>
            <a:ext cx="522821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F6EE8F5-2AC6-507C-EB22-E1621C6E8968}"/>
              </a:ext>
            </a:extLst>
          </p:cNvPr>
          <p:cNvSpPr txBox="1"/>
          <p:nvPr/>
        </p:nvSpPr>
        <p:spPr>
          <a:xfrm>
            <a:off x="198419" y="834611"/>
            <a:ext cx="642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4F80A-87E6-379D-6E96-B842F056F987}"/>
              </a:ext>
            </a:extLst>
          </p:cNvPr>
          <p:cNvSpPr txBox="1"/>
          <p:nvPr/>
        </p:nvSpPr>
        <p:spPr>
          <a:xfrm>
            <a:off x="5435600" y="4240865"/>
            <a:ext cx="642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Our method</a:t>
            </a:r>
          </a:p>
        </p:txBody>
      </p:sp>
    </p:spTree>
    <p:extLst>
      <p:ext uri="{BB962C8B-B14F-4D97-AF65-F5344CB8AC3E}">
        <p14:creationId xmlns:p14="http://schemas.microsoft.com/office/powerpoint/2010/main" val="197633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00472-B250-81DD-6525-3357718DD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F90961-B9EA-29E1-AD31-C53CD8D48CE4}"/>
              </a:ext>
            </a:extLst>
          </p:cNvPr>
          <p:cNvGrpSpPr/>
          <p:nvPr/>
        </p:nvGrpSpPr>
        <p:grpSpPr>
          <a:xfrm>
            <a:off x="0" y="-1"/>
            <a:ext cx="12613341" cy="1394615"/>
            <a:chOff x="-152401" y="-156111"/>
            <a:chExt cx="12613341" cy="184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16018B-63D2-CBBE-BB52-E67DD3646092}"/>
                </a:ext>
              </a:extLst>
            </p:cNvPr>
            <p:cNvSpPr/>
            <p:nvPr/>
          </p:nvSpPr>
          <p:spPr>
            <a:xfrm>
              <a:off x="-152401" y="-156111"/>
              <a:ext cx="12613341" cy="184475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9D95D6-E2A8-6B39-EDBB-007E5E849C0D}"/>
                </a:ext>
              </a:extLst>
            </p:cNvPr>
            <p:cNvCxnSpPr>
              <a:cxnSpLocks/>
            </p:cNvCxnSpPr>
            <p:nvPr/>
          </p:nvCxnSpPr>
          <p:spPr>
            <a:xfrm>
              <a:off x="-152401" y="1688641"/>
              <a:ext cx="1261334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A87D2D72-5476-2FBC-728C-EC7B6D9F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36" y="393025"/>
            <a:ext cx="12111010" cy="900131"/>
          </a:xfrm>
        </p:spPr>
        <p:txBody>
          <a:bodyPr anchor="t">
            <a:no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Problem Statement</a:t>
            </a:r>
            <a:r>
              <a:rPr lang="en-US" sz="4000" dirty="0">
                <a:solidFill>
                  <a:srgbClr val="FFFFFF"/>
                </a:solidFill>
              </a:rPr>
              <a:t>: Approximate Polynomial Regression</a:t>
            </a:r>
            <a:endParaRPr lang="en-US" sz="4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C04E2D-E8E1-D4AD-ECD3-1F157EC5B232}"/>
                  </a:ext>
                </a:extLst>
              </p:cNvPr>
              <p:cNvSpPr txBox="1"/>
              <p:nvPr/>
            </p:nvSpPr>
            <p:spPr>
              <a:xfrm>
                <a:off x="323037" y="1510984"/>
                <a:ext cx="512604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Fix a degree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, error tolerance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and probability distribution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/>
                  <a:t> on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C04E2D-E8E1-D4AD-ECD3-1F157EC5B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37" y="1510984"/>
                <a:ext cx="5126042" cy="830997"/>
              </a:xfrm>
              <a:prstGeom prst="rect">
                <a:avLst/>
              </a:prstGeom>
              <a:blipFill>
                <a:blip r:embed="rId4"/>
                <a:stretch>
                  <a:fillRect l="-1728" t="-4545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B0A2DC-A03F-EAB5-B891-95D7E15789FB}"/>
                  </a:ext>
                </a:extLst>
              </p:cNvPr>
              <p:cNvSpPr txBox="1"/>
              <p:nvPr/>
            </p:nvSpPr>
            <p:spPr>
              <a:xfrm>
                <a:off x="323036" y="2455140"/>
                <a:ext cx="491143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400" dirty="0"/>
                  <a:t> be a function we have oracle access to,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 be the best degree-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 polynomial approximation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B0A2DC-A03F-EAB5-B891-95D7E1578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36" y="2455140"/>
                <a:ext cx="4911437" cy="1569660"/>
              </a:xfrm>
              <a:prstGeom prst="rect">
                <a:avLst/>
              </a:prstGeom>
              <a:blipFill>
                <a:blip r:embed="rId5"/>
                <a:stretch>
                  <a:fillRect l="-1804" t="-2419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8123D0A-E6B6-5CF9-D764-FA4CBC4A33A8}"/>
                  </a:ext>
                </a:extLst>
              </p:cNvPr>
              <p:cNvSpPr txBox="1"/>
              <p:nvPr/>
            </p:nvSpPr>
            <p:spPr>
              <a:xfrm>
                <a:off x="323036" y="3985628"/>
                <a:ext cx="522946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/>
                    </a:solidFill>
                  </a:rPr>
                  <a:t>Goal of Approximate Polynomial Regression : </a:t>
                </a:r>
                <a:r>
                  <a:rPr lang="en-US" sz="2400" dirty="0"/>
                  <a:t>Using as </a:t>
                </a:r>
                <a:r>
                  <a:rPr lang="en-US" sz="2400" u="sng" dirty="0"/>
                  <a:t>few</a:t>
                </a:r>
                <a:r>
                  <a:rPr lang="en-US" sz="2400" dirty="0"/>
                  <a:t> evaluations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as possible, recover a polynomial estimator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400" dirty="0"/>
                  <a:t> such that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8123D0A-E6B6-5CF9-D764-FA4CBC4A3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36" y="3985628"/>
                <a:ext cx="5229465" cy="1569660"/>
              </a:xfrm>
              <a:prstGeom prst="rect">
                <a:avLst/>
              </a:prstGeom>
              <a:blipFill>
                <a:blip r:embed="rId6"/>
                <a:stretch>
                  <a:fillRect l="-1937" t="-24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632A9CE0-6C01-7A14-EE8E-D88DF7CD7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8473" y="1772456"/>
            <a:ext cx="6160490" cy="31755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B358FE-32D0-1CA7-7929-9572CCE58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8482" y="1772928"/>
            <a:ext cx="6160481" cy="31755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2208BA-11E6-FC28-9444-FF9E5A4F47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7818" y="1772456"/>
            <a:ext cx="6160489" cy="3175510"/>
          </a:xfrm>
          <a:prstGeom prst="rect">
            <a:avLst/>
          </a:prstGeom>
        </p:spPr>
      </p:pic>
      <p:pic>
        <p:nvPicPr>
          <p:cNvPr id="26" name="dpp_mean_std_convergence">
            <a:hlinkClick r:id="" action="ppaction://media"/>
            <a:extLst>
              <a:ext uri="{FF2B5EF4-FFF2-40B4-BE49-F238E27FC236}">
                <a16:creationId xmlns:a16="http://schemas.microsoft.com/office/drawing/2014/main" id="{3A87B9ED-48AF-2E80-2127-83BA5F537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66691" y="1842820"/>
            <a:ext cx="6024617" cy="30436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0AF2DD-8FA1-DC8A-35C3-C4D2830F48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9079" y="7278755"/>
            <a:ext cx="6929808" cy="68806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45B1C79-04F3-D9CB-CA59-F2B8DBE77398}"/>
              </a:ext>
            </a:extLst>
          </p:cNvPr>
          <p:cNvGrpSpPr/>
          <p:nvPr/>
        </p:nvGrpSpPr>
        <p:grpSpPr>
          <a:xfrm>
            <a:off x="3448699" y="5782880"/>
            <a:ext cx="6495049" cy="914384"/>
            <a:chOff x="3396343" y="5417005"/>
            <a:chExt cx="6495049" cy="91438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199B184-626D-14E9-B33C-8FA1703F32FD}"/>
                </a:ext>
              </a:extLst>
            </p:cNvPr>
            <p:cNvSpPr/>
            <p:nvPr/>
          </p:nvSpPr>
          <p:spPr>
            <a:xfrm>
              <a:off x="3396343" y="5417005"/>
              <a:ext cx="6495049" cy="914384"/>
            </a:xfrm>
            <a:prstGeom prst="roundRect">
              <a:avLst/>
            </a:prstGeom>
            <a:solidFill>
              <a:schemeClr val="bg1"/>
            </a:solidFill>
            <a:ln w="38100"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D35AC14-3957-476F-B071-8A7261C29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3419" r="64334" b="14452"/>
            <a:stretch/>
          </p:blipFill>
          <p:spPr>
            <a:xfrm>
              <a:off x="3490803" y="5504864"/>
              <a:ext cx="2305863" cy="73866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0B8D6F4-4425-6D9B-F1A7-4EE040CAF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5666" t="3419" r="2139" b="14452"/>
            <a:stretch/>
          </p:blipFill>
          <p:spPr>
            <a:xfrm>
              <a:off x="5796666" y="5504864"/>
              <a:ext cx="4021043" cy="73866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90AD6C9-C0C7-8162-92F5-EF78DD66D9D1}"/>
              </a:ext>
            </a:extLst>
          </p:cNvPr>
          <p:cNvGrpSpPr/>
          <p:nvPr/>
        </p:nvGrpSpPr>
        <p:grpSpPr>
          <a:xfrm>
            <a:off x="2822222" y="5784180"/>
            <a:ext cx="7112638" cy="914384"/>
            <a:chOff x="2715189" y="6419613"/>
            <a:chExt cx="7112638" cy="914384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AFEAC9C1-FE8C-2DD0-6A08-6053E9073B79}"/>
                </a:ext>
              </a:extLst>
            </p:cNvPr>
            <p:cNvSpPr/>
            <p:nvPr/>
          </p:nvSpPr>
          <p:spPr>
            <a:xfrm>
              <a:off x="2715189" y="6419613"/>
              <a:ext cx="7112638" cy="914384"/>
            </a:xfrm>
            <a:prstGeom prst="roundRect">
              <a:avLst/>
            </a:prstGeom>
            <a:solidFill>
              <a:schemeClr val="bg1"/>
            </a:solidFill>
            <a:ln w="38100"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F5080EA-E1EB-E8CC-9968-F0084D9D0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5666" t="3419" r="2139" b="14452"/>
            <a:stretch/>
          </p:blipFill>
          <p:spPr>
            <a:xfrm>
              <a:off x="5739301" y="6510630"/>
              <a:ext cx="4021043" cy="738665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391D86C-E478-BFCC-8861-513153A569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2063" b="10412"/>
          <a:stretch/>
        </p:blipFill>
        <p:spPr>
          <a:xfrm>
            <a:off x="3004662" y="5870738"/>
            <a:ext cx="2703156" cy="738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2F86B9-198D-47DA-5B2A-BB113BEFD048}"/>
              </a:ext>
            </a:extLst>
          </p:cNvPr>
          <p:cNvSpPr txBox="1"/>
          <p:nvPr/>
        </p:nvSpPr>
        <p:spPr>
          <a:xfrm>
            <a:off x="1032833" y="6055405"/>
            <a:ext cx="178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Later in this talk</a:t>
            </a:r>
          </a:p>
        </p:txBody>
      </p:sp>
    </p:spTree>
    <p:extLst>
      <p:ext uri="{BB962C8B-B14F-4D97-AF65-F5344CB8AC3E}">
        <p14:creationId xmlns:p14="http://schemas.microsoft.com/office/powerpoint/2010/main" val="46269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DC4CE-B1EB-0C84-9AF2-19E7CDDD5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0645F3-1DA1-F4E4-C947-33A8F741E033}"/>
              </a:ext>
            </a:extLst>
          </p:cNvPr>
          <p:cNvGrpSpPr/>
          <p:nvPr/>
        </p:nvGrpSpPr>
        <p:grpSpPr>
          <a:xfrm>
            <a:off x="0" y="-1"/>
            <a:ext cx="12613341" cy="1394615"/>
            <a:chOff x="-152401" y="-156111"/>
            <a:chExt cx="12613341" cy="184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BA9E5F-597D-2350-BC1F-917DCAB33761}"/>
                </a:ext>
              </a:extLst>
            </p:cNvPr>
            <p:cNvSpPr/>
            <p:nvPr/>
          </p:nvSpPr>
          <p:spPr>
            <a:xfrm>
              <a:off x="-152401" y="-156111"/>
              <a:ext cx="12613341" cy="184475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65B5631-18E9-201E-423A-AF6953CD74A2}"/>
                </a:ext>
              </a:extLst>
            </p:cNvPr>
            <p:cNvCxnSpPr>
              <a:cxnSpLocks/>
            </p:cNvCxnSpPr>
            <p:nvPr/>
          </p:nvCxnSpPr>
          <p:spPr>
            <a:xfrm>
              <a:off x="-152401" y="1688641"/>
              <a:ext cx="1261334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2EFBDAED-95F2-817D-1BED-32D592EAA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37" y="402377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is this problem “exactly” solved?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21EC87-659F-B705-0D72-20D0DD267469}"/>
                  </a:ext>
                </a:extLst>
              </p:cNvPr>
              <p:cNvSpPr txBox="1"/>
              <p:nvPr/>
            </p:nvSpPr>
            <p:spPr>
              <a:xfrm>
                <a:off x="323037" y="5232553"/>
                <a:ext cx="1164564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Without additional smoothness assumptions on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, quadrature has no uniform sample complexity guarantee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sz="2400" dirty="0"/>
                  <a:t>. Convergence can be arbitrarily slow!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21EC87-659F-B705-0D72-20D0DD267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37" y="5232553"/>
                <a:ext cx="11645644" cy="830997"/>
              </a:xfrm>
              <a:prstGeom prst="rect">
                <a:avLst/>
              </a:prstGeom>
              <a:blipFill>
                <a:blip r:embed="rId2"/>
                <a:stretch>
                  <a:fillRect l="-763" t="-447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54D99F01-64A1-33C4-D136-4530925010C4}"/>
              </a:ext>
            </a:extLst>
          </p:cNvPr>
          <p:cNvGrpSpPr/>
          <p:nvPr/>
        </p:nvGrpSpPr>
        <p:grpSpPr>
          <a:xfrm>
            <a:off x="323037" y="1496549"/>
            <a:ext cx="11645644" cy="1931909"/>
            <a:chOff x="323037" y="1496549"/>
            <a:chExt cx="11645644" cy="19319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0F269E2-A0BA-829C-E1A3-92148F660C94}"/>
                    </a:ext>
                  </a:extLst>
                </p:cNvPr>
                <p:cNvSpPr txBox="1"/>
                <p:nvPr/>
              </p:nvSpPr>
              <p:spPr>
                <a:xfrm>
                  <a:off x="323037" y="1496549"/>
                  <a:ext cx="11645644" cy="855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400" dirty="0"/>
                    <a:t>The optimal degree</a:t>
                  </a:r>
                  <a:r>
                    <a:rPr lang="en-US" sz="2400" b="0" dirty="0"/>
                    <a:t>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2400" dirty="0"/>
                    <a:t> polynomial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US" sz="2400" dirty="0"/>
                    <a:t> can be computed by projecting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r>
                    <a:rPr lang="en-US" sz="2400" dirty="0"/>
                    <a:t> onto a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sz="2400" dirty="0"/>
                    <a:t>-orthonormal polynomial basis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</m:oMath>
                  </a14:m>
                  <a:r>
                    <a:rPr lang="en-US" sz="2400" dirty="0"/>
                    <a:t>.</a:t>
                  </a: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0F269E2-A0BA-829C-E1A3-92148F660C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37" y="1496549"/>
                  <a:ext cx="11645644" cy="855555"/>
                </a:xfrm>
                <a:prstGeom prst="rect">
                  <a:avLst/>
                </a:prstGeom>
                <a:blipFill>
                  <a:blip r:embed="rId3"/>
                  <a:stretch>
                    <a:fillRect l="-763" t="-4348" b="-144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126FA10-B626-0102-9AE4-7F809D5363A8}"/>
                </a:ext>
              </a:extLst>
            </p:cNvPr>
            <p:cNvGrpSpPr/>
            <p:nvPr/>
          </p:nvGrpSpPr>
          <p:grpSpPr>
            <a:xfrm>
              <a:off x="2294801" y="2470969"/>
              <a:ext cx="7759717" cy="957489"/>
              <a:chOff x="2294801" y="2470969"/>
              <a:chExt cx="7759717" cy="95748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85D6A8E-AF72-D9E6-96A0-39FCDEE998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3285"/>
              <a:stretch/>
            </p:blipFill>
            <p:spPr>
              <a:xfrm>
                <a:off x="2294801" y="2470969"/>
                <a:ext cx="3693742" cy="95748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4C968B0-487B-2435-2B27-7AD58AE603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54548"/>
              <a:stretch/>
            </p:blipFill>
            <p:spPr>
              <a:xfrm>
                <a:off x="6096000" y="2606904"/>
                <a:ext cx="3958518" cy="779202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F5D4F0-1BB0-4D10-EC38-60D249614404}"/>
              </a:ext>
            </a:extLst>
          </p:cNvPr>
          <p:cNvGrpSpPr/>
          <p:nvPr/>
        </p:nvGrpSpPr>
        <p:grpSpPr>
          <a:xfrm>
            <a:off x="274174" y="3548407"/>
            <a:ext cx="11645644" cy="1521845"/>
            <a:chOff x="274174" y="3548407"/>
            <a:chExt cx="11645644" cy="15218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5222800-496B-7618-E35C-D6232D52AEE2}"/>
                    </a:ext>
                  </a:extLst>
                </p:cNvPr>
                <p:cNvSpPr txBox="1"/>
                <p:nvPr/>
              </p:nvSpPr>
              <p:spPr>
                <a:xfrm>
                  <a:off x="274174" y="3548407"/>
                  <a:ext cx="1164564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400" dirty="0"/>
                    <a:t>Each inner product can be approximated with Gaussian quadrature using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chemeClr val="accent1"/>
                      </a:solidFill>
                    </a:rPr>
                    <a:t> queries</a:t>
                  </a:r>
                  <a:r>
                    <a:rPr lang="en-US" sz="2400" dirty="0"/>
                    <a:t> of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r>
                    <a:rPr lang="en-US" sz="2400" dirty="0"/>
                    <a:t>  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5222800-496B-7618-E35C-D6232D52AE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174" y="3548407"/>
                  <a:ext cx="11645644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763" t="-8108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81A6821-81CB-5AA3-DA6B-4A48A427F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8242"/>
            <a:stretch/>
          </p:blipFill>
          <p:spPr>
            <a:xfrm>
              <a:off x="4327411" y="4182957"/>
              <a:ext cx="3958518" cy="887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44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AE498-2D29-7D6E-5202-67A034A46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F11CAE7-0298-E9CE-1DAF-46C0E549917E}"/>
              </a:ext>
            </a:extLst>
          </p:cNvPr>
          <p:cNvGrpSpPr/>
          <p:nvPr/>
        </p:nvGrpSpPr>
        <p:grpSpPr>
          <a:xfrm>
            <a:off x="0" y="-1"/>
            <a:ext cx="12613341" cy="1394615"/>
            <a:chOff x="-152401" y="-156111"/>
            <a:chExt cx="12613341" cy="184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5E13D7-2CDD-08DE-A633-47C8B4A55622}"/>
                </a:ext>
              </a:extLst>
            </p:cNvPr>
            <p:cNvSpPr/>
            <p:nvPr/>
          </p:nvSpPr>
          <p:spPr>
            <a:xfrm>
              <a:off x="-152401" y="-156111"/>
              <a:ext cx="12613341" cy="184475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CE4F62C-1416-ED7D-FEAA-1DEA3E4EFC06}"/>
                </a:ext>
              </a:extLst>
            </p:cNvPr>
            <p:cNvCxnSpPr>
              <a:cxnSpLocks/>
            </p:cNvCxnSpPr>
            <p:nvPr/>
          </p:nvCxnSpPr>
          <p:spPr>
            <a:xfrm>
              <a:off x="-152401" y="1688641"/>
              <a:ext cx="1261334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3311B7BF-3873-8CFE-3362-74CE9EF9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36" y="402377"/>
            <a:ext cx="10993795" cy="900131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Leverage score sampling for polynomial regression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26E242-6AC8-6155-47D2-FE66BEC88BE2}"/>
                  </a:ext>
                </a:extLst>
              </p:cNvPr>
              <p:cNvSpPr txBox="1"/>
              <p:nvPr/>
            </p:nvSpPr>
            <p:spPr>
              <a:xfrm>
                <a:off x="323035" y="1391196"/>
                <a:ext cx="6267886" cy="1224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sz="2400" dirty="0"/>
                  <a:t> be a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/>
                  <a:t>-orthonormal polynomials. The </a:t>
                </a:r>
                <a:r>
                  <a:rPr lang="en-US" sz="2400" i="1" dirty="0">
                    <a:solidFill>
                      <a:schemeClr val="accent1"/>
                    </a:solidFill>
                  </a:rPr>
                  <a:t>Leverage function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/>
                  <a:t>and </a:t>
                </a:r>
                <a:r>
                  <a:rPr lang="en-US" sz="2400" i="1" dirty="0">
                    <a:solidFill>
                      <a:schemeClr val="accent1"/>
                    </a:solidFill>
                  </a:rPr>
                  <a:t>Leverage score density</a:t>
                </a:r>
                <a:r>
                  <a:rPr lang="en-US" sz="2400" i="1" dirty="0"/>
                  <a:t> </a:t>
                </a:r>
                <a:r>
                  <a:rPr lang="en-US" sz="2400" dirty="0"/>
                  <a:t>are defined as follows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26E242-6AC8-6155-47D2-FE66BEC8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35" y="1391196"/>
                <a:ext cx="6267886" cy="1224887"/>
              </a:xfrm>
              <a:prstGeom prst="rect">
                <a:avLst/>
              </a:prstGeom>
              <a:blipFill>
                <a:blip r:embed="rId5"/>
                <a:stretch>
                  <a:fillRect l="-1417" t="-2062" r="-202" b="-11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E80E8F6-78C9-1472-F4E2-5CFF01E9D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12" y="2571158"/>
            <a:ext cx="5432331" cy="83367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B5E1F0-29DA-2E92-4E8B-866FAF374E87}"/>
                  </a:ext>
                </a:extLst>
              </p:cNvPr>
              <p:cNvSpPr txBox="1"/>
              <p:nvPr/>
            </p:nvSpPr>
            <p:spPr>
              <a:xfrm>
                <a:off x="6343096" y="5514134"/>
                <a:ext cx="6270245" cy="1014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func>
                          <m:func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1" i="0" smtClean="0"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</m:func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</m:num>
                          <m:den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b="1" i="1" dirty="0"/>
                  <a:t> samples suffice for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sz="2400" b="1" i="1" dirty="0"/>
                  <a:t> accuracy!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B5E1F0-29DA-2E92-4E8B-866FAF374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096" y="5514134"/>
                <a:ext cx="6270245" cy="1014380"/>
              </a:xfrm>
              <a:prstGeom prst="rect">
                <a:avLst/>
              </a:prstGeom>
              <a:blipFill>
                <a:blip r:embed="rId7"/>
                <a:stretch>
                  <a:fillRect l="-1414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7559C570-5D81-05E2-FA72-A56B6A8CA8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963"/>
          <a:stretch/>
        </p:blipFill>
        <p:spPr>
          <a:xfrm>
            <a:off x="6437569" y="2096858"/>
            <a:ext cx="5723927" cy="291270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0B9DB9-1C01-FC5B-C7D9-5CFDE176F73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4636" y="2087626"/>
            <a:ext cx="5735226" cy="29563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DF5F79C-EA19-ED93-3D2D-D173CE3323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0579" y="2096857"/>
            <a:ext cx="5717329" cy="294707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EBB3157-AC7F-F3DD-B736-C50404359C80}"/>
              </a:ext>
            </a:extLst>
          </p:cNvPr>
          <p:cNvGrpSpPr/>
          <p:nvPr/>
        </p:nvGrpSpPr>
        <p:grpSpPr>
          <a:xfrm>
            <a:off x="323035" y="3470427"/>
            <a:ext cx="6812734" cy="1124041"/>
            <a:chOff x="195964" y="3669409"/>
            <a:chExt cx="6812734" cy="112404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85BC9FE-65E0-9D76-DF76-772421F5B36D}"/>
                </a:ext>
              </a:extLst>
            </p:cNvPr>
            <p:cNvGrpSpPr/>
            <p:nvPr/>
          </p:nvGrpSpPr>
          <p:grpSpPr>
            <a:xfrm>
              <a:off x="195964" y="3669409"/>
              <a:ext cx="6548308" cy="1124041"/>
              <a:chOff x="195964" y="3669409"/>
              <a:chExt cx="6548308" cy="1124041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EAC0EC3-86E1-0417-8D5A-26C5958F8A53}"/>
                  </a:ext>
                </a:extLst>
              </p:cNvPr>
              <p:cNvSpPr txBox="1"/>
              <p:nvPr/>
            </p:nvSpPr>
            <p:spPr>
              <a:xfrm>
                <a:off x="428638" y="4269605"/>
                <a:ext cx="631563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1: </a:t>
                </a:r>
                <a:endParaRPr lang="en-US" sz="2400" dirty="0"/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B600746-994C-B9FB-D3F5-53391E98B5F2}"/>
                  </a:ext>
                </a:extLst>
              </p:cNvPr>
              <p:cNvGrpSpPr/>
              <p:nvPr/>
            </p:nvGrpSpPr>
            <p:grpSpPr>
              <a:xfrm>
                <a:off x="195964" y="3669409"/>
                <a:ext cx="3375544" cy="1124041"/>
                <a:chOff x="195964" y="3669409"/>
                <a:chExt cx="3375544" cy="112404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2C97C7D4-55F6-0BFC-CFC0-9EDA105A30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5964" y="3671615"/>
                      <a:ext cx="3375544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Step 1: 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Draw </a:t>
                      </a:r>
                      <a14:m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a14:m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 samples</a:t>
                      </a:r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2C97C7D4-55F6-0BFC-CFC0-9EDA105A303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5964" y="3671615"/>
                      <a:ext cx="3375544" cy="461665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2996" t="-8108" b="-2973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CA3F530-F5E6-E2CA-37A2-F1B3E721D9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1467" y="4227720"/>
                  <a:ext cx="0" cy="565730"/>
                </a:xfrm>
                <a:prstGeom prst="line">
                  <a:avLst/>
                </a:prstGeom>
                <a:ln w="3810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DB2BBB5C-B859-9487-4CE1-D7F70F779AED}"/>
                    </a:ext>
                  </a:extLst>
                </p:cNvPr>
                <p:cNvSpPr/>
                <p:nvPr/>
              </p:nvSpPr>
              <p:spPr>
                <a:xfrm>
                  <a:off x="199552" y="3669409"/>
                  <a:ext cx="3106355" cy="481885"/>
                </a:xfrm>
                <a:prstGeom prst="roundRect">
                  <a:avLst/>
                </a:prstGeom>
                <a:noFill/>
                <a:ln w="38100">
                  <a:solidFill>
                    <a:srgbClr val="104862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B9E1E5D-681A-2CF0-A9EA-8B6FAEED8171}"/>
                    </a:ext>
                  </a:extLst>
                </p:cNvPr>
                <p:cNvSpPr txBox="1"/>
                <p:nvPr/>
              </p:nvSpPr>
              <p:spPr>
                <a:xfrm>
                  <a:off x="740812" y="4262380"/>
                  <a:ext cx="626788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𝑙𝑒𝑣</m:t>
                          </m:r>
                        </m:sub>
                      </m:sSub>
                    </m:oMath>
                  </a14:m>
                  <a:r>
                    <a:rPr lang="en-US" sz="2400" dirty="0"/>
                    <a:t> iid </a:t>
                  </a: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B9E1E5D-681A-2CF0-A9EA-8B6FAEED81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812" y="4262380"/>
                  <a:ext cx="6267886" cy="461665"/>
                </a:xfrm>
                <a:prstGeom prst="rect">
                  <a:avLst/>
                </a:prstGeom>
                <a:blipFill>
                  <a:blip r:embed="rId12"/>
                  <a:stretch>
                    <a:fillRect t="-8108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DD73A4A-87DB-72E2-4111-FFE2EEC7704B}"/>
              </a:ext>
            </a:extLst>
          </p:cNvPr>
          <p:cNvGrpSpPr/>
          <p:nvPr/>
        </p:nvGrpSpPr>
        <p:grpSpPr>
          <a:xfrm>
            <a:off x="326624" y="4755804"/>
            <a:ext cx="5491184" cy="1390345"/>
            <a:chOff x="199553" y="4954786"/>
            <a:chExt cx="5491184" cy="13903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6120E0-97C5-38BE-CA4F-A2C31A1C4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1285" y="5514134"/>
              <a:ext cx="4685104" cy="830997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B57765-4E4C-CF44-65CF-9C6E9271AE8E}"/>
                </a:ext>
              </a:extLst>
            </p:cNvPr>
            <p:cNvCxnSpPr>
              <a:cxnSpLocks/>
            </p:cNvCxnSpPr>
            <p:nvPr/>
          </p:nvCxnSpPr>
          <p:spPr>
            <a:xfrm>
              <a:off x="401457" y="5514134"/>
              <a:ext cx="0" cy="830997"/>
            </a:xfrm>
            <a:prstGeom prst="line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14676831-7022-2CA3-A873-AF63002E988E}"/>
                </a:ext>
              </a:extLst>
            </p:cNvPr>
            <p:cNvSpPr/>
            <p:nvPr/>
          </p:nvSpPr>
          <p:spPr>
            <a:xfrm>
              <a:off x="199553" y="4954786"/>
              <a:ext cx="4157292" cy="461665"/>
            </a:xfrm>
            <a:prstGeom prst="roundRect">
              <a:avLst/>
            </a:prstGeom>
            <a:noFill/>
            <a:ln w="38100">
              <a:solidFill>
                <a:srgbClr val="104862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D2314EA-D299-C4EB-715D-7F8FB2F7A676}"/>
                </a:ext>
              </a:extLst>
            </p:cNvPr>
            <p:cNvSpPr txBox="1"/>
            <p:nvPr/>
          </p:nvSpPr>
          <p:spPr>
            <a:xfrm>
              <a:off x="199553" y="4954786"/>
              <a:ext cx="41572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Step 2: </a:t>
              </a:r>
              <a:r>
                <a:rPr lang="en-US" sz="2400" dirty="0">
                  <a:solidFill>
                    <a:schemeClr val="accent1"/>
                  </a:solidFill>
                </a:rPr>
                <a:t>Solve via least squares</a:t>
              </a:r>
              <a:endParaRPr lang="en-US" sz="24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22E139-50BB-3633-F355-288D33D1EF24}"/>
                </a:ext>
              </a:extLst>
            </p:cNvPr>
            <p:cNvSpPr txBox="1"/>
            <p:nvPr/>
          </p:nvSpPr>
          <p:spPr>
            <a:xfrm>
              <a:off x="401467" y="5679758"/>
              <a:ext cx="52892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2: </a:t>
              </a:r>
              <a:endParaRPr lang="en-US" sz="2400" dirty="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9C3DE27A-3A40-D0F8-7B91-E88E1855F363}"/>
              </a:ext>
            </a:extLst>
          </p:cNvPr>
          <p:cNvSpPr txBox="1"/>
          <p:nvPr/>
        </p:nvSpPr>
        <p:spPr>
          <a:xfrm>
            <a:off x="7636039" y="6466556"/>
            <a:ext cx="527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[Chen,Price2019], [Meyer++2023], many more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qlev_wls_convergence">
            <a:hlinkClick r:id="" action="ppaction://media"/>
            <a:extLst>
              <a:ext uri="{FF2B5EF4-FFF2-40B4-BE49-F238E27FC236}">
                <a16:creationId xmlns:a16="http://schemas.microsoft.com/office/drawing/2014/main" id="{BE57D711-66FF-EFE0-0302-BEEA0D2BA5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05229" y="2152139"/>
            <a:ext cx="5614061" cy="28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AE498-2D29-7D6E-5202-67A034A46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F11CAE7-0298-E9CE-1DAF-46C0E549917E}"/>
              </a:ext>
            </a:extLst>
          </p:cNvPr>
          <p:cNvGrpSpPr/>
          <p:nvPr/>
        </p:nvGrpSpPr>
        <p:grpSpPr>
          <a:xfrm>
            <a:off x="0" y="-1"/>
            <a:ext cx="12613341" cy="1394615"/>
            <a:chOff x="-152401" y="-156111"/>
            <a:chExt cx="12613341" cy="184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5E13D7-2CDD-08DE-A633-47C8B4A55622}"/>
                </a:ext>
              </a:extLst>
            </p:cNvPr>
            <p:cNvSpPr/>
            <p:nvPr/>
          </p:nvSpPr>
          <p:spPr>
            <a:xfrm>
              <a:off x="-152401" y="-156111"/>
              <a:ext cx="12613341" cy="184475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CE4F62C-1416-ED7D-FEAA-1DEA3E4EFC06}"/>
                </a:ext>
              </a:extLst>
            </p:cNvPr>
            <p:cNvCxnSpPr>
              <a:cxnSpLocks/>
            </p:cNvCxnSpPr>
            <p:nvPr/>
          </p:nvCxnSpPr>
          <p:spPr>
            <a:xfrm>
              <a:off x="-152401" y="1688641"/>
              <a:ext cx="1261334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3311B7BF-3873-8CFE-3362-74CE9EF9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36" y="402377"/>
            <a:ext cx="10993795" cy="900131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Leverage score sampling for polynomial regression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6E242-6AC8-6155-47D2-FE66BEC88BE2}"/>
              </a:ext>
            </a:extLst>
          </p:cNvPr>
          <p:cNvSpPr txBox="1"/>
          <p:nvPr/>
        </p:nvSpPr>
        <p:spPr>
          <a:xfrm>
            <a:off x="323033" y="1474428"/>
            <a:ext cx="1134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Leverage Score sampling satisfies most of the criteria we want from a randomized polynomial estimator.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1325CE-45D7-5BED-1AC7-79B0DDD65C9A}"/>
              </a:ext>
            </a:extLst>
          </p:cNvPr>
          <p:cNvGrpSpPr/>
          <p:nvPr/>
        </p:nvGrpSpPr>
        <p:grpSpPr>
          <a:xfrm>
            <a:off x="323033" y="2508348"/>
            <a:ext cx="11538041" cy="1550600"/>
            <a:chOff x="323034" y="2520642"/>
            <a:chExt cx="10334079" cy="15506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83FA54A4-0A07-ABA7-41FB-EFB31E1B27EA}"/>
                    </a:ext>
                  </a:extLst>
                </p:cNvPr>
                <p:cNvSpPr txBox="1"/>
                <p:nvPr/>
              </p:nvSpPr>
              <p:spPr>
                <a:xfrm>
                  <a:off x="323034" y="2520642"/>
                  <a:ext cx="10334079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800" dirty="0"/>
                    <a:t>Unfortunately, since the least squares minimizer depends nonlinearly on the leverage score samples, the final estimator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a14:m>
                  <a:r>
                    <a:rPr lang="en-US" sz="2800" dirty="0"/>
                    <a:t> is </a:t>
                  </a:r>
                  <a:r>
                    <a:rPr lang="en-US" sz="2800" b="1" i="1" dirty="0">
                      <a:solidFill>
                        <a:srgbClr val="C00000"/>
                      </a:solidFill>
                    </a:rPr>
                    <a:t>BIASED</a:t>
                  </a:r>
                  <a:r>
                    <a:rPr lang="en-US" sz="2800" i="1" dirty="0"/>
                    <a:t>, </a:t>
                  </a:r>
                  <a:r>
                    <a:rPr lang="en-US" sz="2800" i="1" dirty="0" err="1"/>
                    <a:t>i.e</a:t>
                  </a:r>
                  <a:r>
                    <a:rPr lang="en-US" sz="2800" i="1" dirty="0"/>
                    <a:t>,</a:t>
                  </a:r>
                  <a:endParaRPr lang="en-US" sz="2800" dirty="0"/>
                </a:p>
              </p:txBody>
            </p:sp>
          </mc:Choice>
          <mc:Fallback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83FA54A4-0A07-ABA7-41FB-EFB31E1B27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34" y="2520642"/>
                  <a:ext cx="10334079" cy="954107"/>
                </a:xfrm>
                <a:prstGeom prst="rect">
                  <a:avLst/>
                </a:prstGeom>
                <a:blipFill>
                  <a:blip r:embed="rId3"/>
                  <a:stretch>
                    <a:fillRect l="-989" t="-6579" r="-1538"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1D1115-533B-F7A7-0474-EC56C2EBA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9328" y="3609577"/>
              <a:ext cx="1645933" cy="46166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6B9CA3-019F-A0CC-0E44-1F4CAF4204F5}"/>
              </a:ext>
            </a:extLst>
          </p:cNvPr>
          <p:cNvGrpSpPr/>
          <p:nvPr/>
        </p:nvGrpSpPr>
        <p:grpSpPr>
          <a:xfrm>
            <a:off x="1094248" y="4566086"/>
            <a:ext cx="10424841" cy="1361546"/>
            <a:chOff x="1393371" y="4418768"/>
            <a:chExt cx="10424841" cy="1361546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9CB7EFC-C864-7E8B-3786-E2BBFB7AB51E}"/>
                </a:ext>
              </a:extLst>
            </p:cNvPr>
            <p:cNvSpPr/>
            <p:nvPr/>
          </p:nvSpPr>
          <p:spPr>
            <a:xfrm>
              <a:off x="1393371" y="4418768"/>
              <a:ext cx="10109156" cy="1361546"/>
            </a:xfrm>
            <a:prstGeom prst="roundRect">
              <a:avLst/>
            </a:prstGeom>
            <a:solidFill>
              <a:schemeClr val="bg1"/>
            </a:solidFill>
            <a:ln w="38100"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E67CAF1-B3C7-E492-3E84-AA3AAEAD1D2F}"/>
                    </a:ext>
                  </a:extLst>
                </p:cNvPr>
                <p:cNvSpPr txBox="1"/>
                <p:nvPr/>
              </p:nvSpPr>
              <p:spPr>
                <a:xfrm>
                  <a:off x="1487807" y="4483885"/>
                  <a:ext cx="10330405" cy="11680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accent1"/>
                      </a:solidFill>
                    </a:rPr>
                    <a:t>Question: </a:t>
                  </a:r>
                  <a:r>
                    <a:rPr lang="en-US" sz="2800" dirty="0"/>
                    <a:t>How can we construct an </a:t>
                  </a:r>
                  <a:r>
                    <a:rPr lang="en-US" sz="2800" i="1" dirty="0"/>
                    <a:t>unbiased</a:t>
                  </a:r>
                  <a:r>
                    <a:rPr lang="en-US" sz="2800" dirty="0"/>
                    <a:t> polynomial estimator that achieves 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a14:m>
                  <a:r>
                    <a:rPr lang="en-US" sz="2800" dirty="0"/>
                    <a:t>-accuracy using only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O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</m:func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ε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en-US" sz="2800" dirty="0"/>
                    <a:t> samples?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E67CAF1-B3C7-E492-3E84-AA3AAEAD1D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7807" y="4483885"/>
                  <a:ext cx="10330405" cy="1168077"/>
                </a:xfrm>
                <a:prstGeom prst="rect">
                  <a:avLst/>
                </a:prstGeom>
                <a:blipFill>
                  <a:blip r:embed="rId5"/>
                  <a:stretch>
                    <a:fillRect l="-1227" t="-5376" b="-53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4490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84932-1663-635E-7B57-F51B0566A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1604EE-7D90-BF50-F63B-47A83C0660BD}"/>
              </a:ext>
            </a:extLst>
          </p:cNvPr>
          <p:cNvSpPr/>
          <p:nvPr/>
        </p:nvSpPr>
        <p:spPr>
          <a:xfrm>
            <a:off x="-230155" y="-143436"/>
            <a:ext cx="12496800" cy="71448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662DE4-4173-781F-128E-851F1076E0E3}"/>
              </a:ext>
            </a:extLst>
          </p:cNvPr>
          <p:cNvSpPr txBox="1"/>
          <p:nvPr/>
        </p:nvSpPr>
        <p:spPr>
          <a:xfrm>
            <a:off x="5435600" y="1293697"/>
            <a:ext cx="642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Approximate Polynomial Regression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5C222-CD7C-CC61-6C13-2DD32A4511EB}"/>
              </a:ext>
            </a:extLst>
          </p:cNvPr>
          <p:cNvSpPr txBox="1"/>
          <p:nvPr/>
        </p:nvSpPr>
        <p:spPr>
          <a:xfrm>
            <a:off x="5435600" y="2767281"/>
            <a:ext cx="642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Determinantal Point Processes Save the Day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E8EAAA-CE6F-CA14-854F-D628168C6BBB}"/>
              </a:ext>
            </a:extLst>
          </p:cNvPr>
          <p:cNvCxnSpPr>
            <a:cxnSpLocks/>
          </p:cNvCxnSpPr>
          <p:nvPr/>
        </p:nvCxnSpPr>
        <p:spPr>
          <a:xfrm>
            <a:off x="0" y="1688641"/>
            <a:ext cx="522821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BC83F5F-4450-D42C-8AA8-FA10DB465EEC}"/>
              </a:ext>
            </a:extLst>
          </p:cNvPr>
          <p:cNvSpPr txBox="1"/>
          <p:nvPr/>
        </p:nvSpPr>
        <p:spPr>
          <a:xfrm>
            <a:off x="198419" y="834611"/>
            <a:ext cx="642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0E235D-50B7-6E63-4358-C8D4EA1E0A76}"/>
              </a:ext>
            </a:extLst>
          </p:cNvPr>
          <p:cNvSpPr txBox="1"/>
          <p:nvPr/>
        </p:nvSpPr>
        <p:spPr>
          <a:xfrm>
            <a:off x="5435600" y="4240865"/>
            <a:ext cx="642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Our method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077B1-1E4A-1541-0E08-243AFFAD8A69}"/>
              </a:ext>
            </a:extLst>
          </p:cNvPr>
          <p:cNvSpPr txBox="1"/>
          <p:nvPr/>
        </p:nvSpPr>
        <p:spPr>
          <a:xfrm>
            <a:off x="5435600" y="1293697"/>
            <a:ext cx="642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Approximate Polynomial Regression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F4E1A5-BC4F-D026-B22D-3E4829087AC9}"/>
              </a:ext>
            </a:extLst>
          </p:cNvPr>
          <p:cNvSpPr txBox="1"/>
          <p:nvPr/>
        </p:nvSpPr>
        <p:spPr>
          <a:xfrm>
            <a:off x="5435600" y="2775780"/>
            <a:ext cx="642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Determinantal Point Processes Save the Day </a:t>
            </a:r>
          </a:p>
        </p:txBody>
      </p:sp>
    </p:spTree>
    <p:extLst>
      <p:ext uri="{BB962C8B-B14F-4D97-AF65-F5344CB8AC3E}">
        <p14:creationId xmlns:p14="http://schemas.microsoft.com/office/powerpoint/2010/main" val="39863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5C35A-9ED4-EE5D-A3F6-2962EF67A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6EEF72C-0790-6F18-741D-37BA3538E59C}"/>
              </a:ext>
            </a:extLst>
          </p:cNvPr>
          <p:cNvGrpSpPr/>
          <p:nvPr/>
        </p:nvGrpSpPr>
        <p:grpSpPr>
          <a:xfrm>
            <a:off x="0" y="-1"/>
            <a:ext cx="12613341" cy="1394615"/>
            <a:chOff x="-152401" y="-156111"/>
            <a:chExt cx="12613341" cy="184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63D4CB-618A-15DF-039D-DA2F55C17DB6}"/>
                </a:ext>
              </a:extLst>
            </p:cNvPr>
            <p:cNvSpPr/>
            <p:nvPr/>
          </p:nvSpPr>
          <p:spPr>
            <a:xfrm>
              <a:off x="-152401" y="-156111"/>
              <a:ext cx="12613341" cy="184475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BBB1F10-A77E-8F6B-425D-E4A5C307D6AE}"/>
                </a:ext>
              </a:extLst>
            </p:cNvPr>
            <p:cNvCxnSpPr>
              <a:cxnSpLocks/>
            </p:cNvCxnSpPr>
            <p:nvPr/>
          </p:nvCxnSpPr>
          <p:spPr>
            <a:xfrm>
              <a:off x="-152401" y="1688641"/>
              <a:ext cx="1261334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69A98707-CCDD-3C0F-74E5-8F763B1B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37" y="402377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Determinantal point processes (DPPs)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B1320A3-3543-7AA0-D3DF-3A303C591916}"/>
                  </a:ext>
                </a:extLst>
              </p:cNvPr>
              <p:cNvSpPr txBox="1"/>
              <p:nvPr/>
            </p:nvSpPr>
            <p:spPr>
              <a:xfrm>
                <a:off x="323033" y="1422262"/>
                <a:ext cx="11346452" cy="855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sz="2400" dirty="0"/>
                  <a:t> be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/>
                  <a:t>-orthonormal polynomials and define the feature vector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and feature matrix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sz="2400" dirty="0"/>
                  <a:t> as follows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B1320A3-3543-7AA0-D3DF-3A303C591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33" y="1422262"/>
                <a:ext cx="11346452" cy="855555"/>
              </a:xfrm>
              <a:prstGeom prst="rect">
                <a:avLst/>
              </a:prstGeom>
              <a:blipFill>
                <a:blip r:embed="rId3"/>
                <a:stretch>
                  <a:fillRect l="-783" t="-2899"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9B2D8600-6843-A88C-E804-323854227E17}"/>
              </a:ext>
            </a:extLst>
          </p:cNvPr>
          <p:cNvGrpSpPr/>
          <p:nvPr/>
        </p:nvGrpSpPr>
        <p:grpSpPr>
          <a:xfrm>
            <a:off x="329632" y="4135958"/>
            <a:ext cx="11532738" cy="2670182"/>
            <a:chOff x="422774" y="4187818"/>
            <a:chExt cx="11532738" cy="267018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E45E91C-3D1A-0859-3861-83035BD2C0E5}"/>
                </a:ext>
              </a:extLst>
            </p:cNvPr>
            <p:cNvSpPr/>
            <p:nvPr/>
          </p:nvSpPr>
          <p:spPr>
            <a:xfrm>
              <a:off x="422774" y="4187818"/>
              <a:ext cx="11346453" cy="2670182"/>
            </a:xfrm>
            <a:prstGeom prst="roundRect">
              <a:avLst/>
            </a:prstGeom>
            <a:solidFill>
              <a:schemeClr val="bg1"/>
            </a:solidFill>
            <a:ln w="38100"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2580BE9-0614-757E-E1D7-E296DAD185F1}"/>
                    </a:ext>
                  </a:extLst>
                </p:cNvPr>
                <p:cNvSpPr txBox="1"/>
                <p:nvPr/>
              </p:nvSpPr>
              <p:spPr>
                <a:xfrm>
                  <a:off x="609060" y="4277578"/>
                  <a:ext cx="1134645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/>
                    <a:t>Theorem</a:t>
                  </a:r>
                  <a:r>
                    <a:rPr lang="en-US" sz="2400" dirty="0"/>
                    <a:t> </a:t>
                  </a:r>
                  <a:r>
                    <a:rPr lang="en-US" sz="2400" dirty="0">
                      <a:solidFill>
                        <a:schemeClr val="bg1">
                          <a:lumMod val="75000"/>
                        </a:schemeClr>
                      </a:solidFill>
                    </a:rPr>
                    <a:t>[Dereziński+2022]</a:t>
                  </a:r>
                  <a:r>
                    <a:rPr lang="en-US" sz="2400" dirty="0"/>
                    <a:t>: For a fixed degree</a:t>
                  </a:r>
                  <a:r>
                    <a:rPr lang="en-US" sz="2400" b="0" dirty="0"/>
                    <a:t>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a14:m>
                  <a:r>
                    <a:rPr lang="en-US" sz="2400" dirty="0"/>
                    <a:t>and sample complexity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sz="2400" dirty="0"/>
                    <a:t> sample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2400" dirty="0"/>
                    <a:t>+1 points from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𝐷𝑃𝑃</m:t>
                          </m:r>
                        </m:sub>
                      </m:sSub>
                    </m:oMath>
                  </a14:m>
                  <a:r>
                    <a:rPr lang="en-US" sz="2400" dirty="0"/>
                    <a:t> and the rest from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𝑙𝑒𝑣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en-US" sz="2400" dirty="0">
                      <a:solidFill>
                        <a:schemeClr val="bg1">
                          <a:lumMod val="75000"/>
                        </a:schemeClr>
                      </a:solidFill>
                    </a:rPr>
                    <a:t> </a:t>
                  </a:r>
                  <a:r>
                    <a:rPr lang="en-US" sz="2400" dirty="0"/>
                    <a:t>Then </a:t>
                  </a:r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2580BE9-0614-757E-E1D7-E296DAD185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060" y="4277578"/>
                  <a:ext cx="11346452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895" t="-2985" b="-149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012304-7E00-BD16-84BE-F3C1F784C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0401" y="5091880"/>
              <a:ext cx="4531198" cy="782171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F46ADA-AEFE-B184-72EC-2F58F5834998}"/>
                  </a:ext>
                </a:extLst>
              </p:cNvPr>
              <p:cNvSpPr txBox="1"/>
              <p:nvPr/>
            </p:nvSpPr>
            <p:spPr>
              <a:xfrm>
                <a:off x="515918" y="5653262"/>
                <a:ext cx="11346452" cy="1753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</a:t>
                </a:r>
                <a:r>
                  <a:rPr lang="en-US" sz="2400" dirty="0">
                    <a:solidFill>
                      <a:schemeClr val="tx1"/>
                    </a:solidFill>
                  </a:rPr>
                  <a:t>s an </a:t>
                </a:r>
                <a:r>
                  <a:rPr lang="en-US" sz="2400" i="1" dirty="0">
                    <a:solidFill>
                      <a:schemeClr val="accent1"/>
                    </a:solidFill>
                  </a:rPr>
                  <a:t>unbiased</a:t>
                </a:r>
                <a:r>
                  <a:rPr lang="en-US" sz="2400" dirty="0">
                    <a:solidFill>
                      <a:schemeClr val="tx1"/>
                    </a:solidFill>
                  </a:rPr>
                  <a:t> estimator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  <a:r>
                  <a:rPr lang="en-US" sz="2400" dirty="0"/>
                  <a:t> Moreover,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fNam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i="1" dirty="0"/>
                  <a:t> </a:t>
                </a:r>
                <a:r>
                  <a:rPr lang="en-US" sz="2400" dirty="0"/>
                  <a:t>samples suffice for (1+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ε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/>
                      <m:t>accuracy</m:t>
                    </m:r>
                    <m:r>
                      <m:rPr>
                        <m:nor/>
                      </m:rPr>
                      <a:rPr lang="en-US" sz="2400" dirty="0"/>
                      <m:t>.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F46ADA-AEFE-B184-72EC-2F58F5834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18" y="5653262"/>
                <a:ext cx="11346452" cy="1753044"/>
              </a:xfrm>
              <a:prstGeom prst="rect">
                <a:avLst/>
              </a:prstGeom>
              <a:blipFill>
                <a:blip r:embed="rId6"/>
                <a:stretch>
                  <a:fillRect l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89EA8076-E440-C617-2F42-54C8FEB48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028" y="2315003"/>
            <a:ext cx="10482457" cy="36046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DB97700-E410-9BBC-6262-B3BB2FDC3244}"/>
              </a:ext>
            </a:extLst>
          </p:cNvPr>
          <p:cNvGrpSpPr/>
          <p:nvPr/>
        </p:nvGrpSpPr>
        <p:grpSpPr>
          <a:xfrm>
            <a:off x="323033" y="2761703"/>
            <a:ext cx="11346452" cy="1277733"/>
            <a:chOff x="323033" y="2761703"/>
            <a:chExt cx="11346452" cy="12777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7DC0EA0-EFAA-81C2-51F0-B33F7E558D8B}"/>
                    </a:ext>
                  </a:extLst>
                </p:cNvPr>
                <p:cNvSpPr txBox="1"/>
                <p:nvPr/>
              </p:nvSpPr>
              <p:spPr>
                <a:xfrm>
                  <a:off x="323033" y="2761703"/>
                  <a:ext cx="1134645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400" dirty="0"/>
                    <a:t>The </a:t>
                  </a:r>
                  <a:r>
                    <a:rPr lang="en-US" sz="2400" dirty="0">
                      <a:solidFill>
                        <a:schemeClr val="accent1"/>
                      </a:solidFill>
                    </a:rPr>
                    <a:t>projection DPP </a:t>
                  </a:r>
                  <a:r>
                    <a:rPr lang="en-US" sz="2400" dirty="0"/>
                    <a:t>is the distribution on tuples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a14:m>
                  <a:r>
                    <a:rPr lang="en-US" sz="2400" dirty="0"/>
                    <a:t>) with density 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7DC0EA0-EFAA-81C2-51F0-B33F7E558D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33" y="2761703"/>
                  <a:ext cx="11346452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783" t="-8108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C251AAE-E0A3-FF94-28E7-426156427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40100" y="3252036"/>
              <a:ext cx="5511800" cy="78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155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6F0BC-F69B-8D2F-44DF-2DBA7A6A6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FB7B507-1322-E214-EAB2-A8B14A7334F3}"/>
              </a:ext>
            </a:extLst>
          </p:cNvPr>
          <p:cNvGrpSpPr/>
          <p:nvPr/>
        </p:nvGrpSpPr>
        <p:grpSpPr>
          <a:xfrm>
            <a:off x="0" y="-1"/>
            <a:ext cx="12613341" cy="1394615"/>
            <a:chOff x="-152401" y="-156111"/>
            <a:chExt cx="12613341" cy="184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60E65F-D8C5-2B0A-AC1D-2BE0A714EEC3}"/>
                </a:ext>
              </a:extLst>
            </p:cNvPr>
            <p:cNvSpPr/>
            <p:nvPr/>
          </p:nvSpPr>
          <p:spPr>
            <a:xfrm>
              <a:off x="-152401" y="-156111"/>
              <a:ext cx="12613341" cy="184475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E88C27C-C7EA-1B5D-6678-FA9F019F7C32}"/>
                </a:ext>
              </a:extLst>
            </p:cNvPr>
            <p:cNvCxnSpPr>
              <a:cxnSpLocks/>
            </p:cNvCxnSpPr>
            <p:nvPr/>
          </p:nvCxnSpPr>
          <p:spPr>
            <a:xfrm>
              <a:off x="-152401" y="1688641"/>
              <a:ext cx="1261334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FA85B4FB-4A61-3B13-7B69-E8504DB37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37" y="402377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DPPs to random matrix theory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4C7681-4798-0C00-2B2D-B4923EF48725}"/>
                  </a:ext>
                </a:extLst>
              </p:cNvPr>
              <p:cNvSpPr txBox="1"/>
              <p:nvPr/>
            </p:nvSpPr>
            <p:spPr>
              <a:xfrm>
                <a:off x="170637" y="1601049"/>
                <a:ext cx="1134645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Sampling from a Projection DPP naively requires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/>
                  <a:t>time and is often poorly conditioned. More advanced sampling schemes </a:t>
                </a:r>
                <a:r>
                  <a:rPr lang="en-US" sz="2400" dirty="0">
                    <a:solidFill>
                      <a:schemeClr val="bg2">
                        <a:lumMod val="75000"/>
                      </a:schemeClr>
                    </a:solidFill>
                  </a:rPr>
                  <a:t>[1]</a:t>
                </a:r>
                <a:r>
                  <a:rPr lang="en-US" sz="2400" dirty="0"/>
                  <a:t> achieve linear time complexity but are non trivial to use in practice. </a:t>
                </a:r>
                <a:endParaRPr lang="en-US" sz="2400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4C7681-4798-0C00-2B2D-B4923EF48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37" y="1601049"/>
                <a:ext cx="11346452" cy="1569660"/>
              </a:xfrm>
              <a:prstGeom prst="rect">
                <a:avLst/>
              </a:prstGeom>
              <a:blipFill>
                <a:blip r:embed="rId3"/>
                <a:stretch>
                  <a:fillRect l="-783" t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FADD72-3567-1938-326D-05F58CC44880}"/>
                  </a:ext>
                </a:extLst>
              </p:cNvPr>
              <p:cNvSpPr txBox="1"/>
              <p:nvPr/>
            </p:nvSpPr>
            <p:spPr>
              <a:xfrm>
                <a:off x="170637" y="2961644"/>
                <a:ext cx="113464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Luckily, for many classical choices of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/>
                  <a:t>, the rank-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+1 </m:t>
                    </m:r>
                  </m:oMath>
                </a14:m>
                <a:r>
                  <a:rPr lang="en-US" sz="2400" dirty="0"/>
                  <a:t>projection DPP exactly coincides with the </a:t>
                </a:r>
                <a:r>
                  <a:rPr lang="en-US" sz="2400" i="1" dirty="0"/>
                  <a:t>joint eigenvalue distribution </a:t>
                </a:r>
                <a:r>
                  <a:rPr lang="en-US" sz="2400" dirty="0"/>
                  <a:t>of a corresponding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random matrix ensemble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FADD72-3567-1938-326D-05F58CC44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37" y="2961644"/>
                <a:ext cx="11346452" cy="830997"/>
              </a:xfrm>
              <a:prstGeom prst="rect">
                <a:avLst/>
              </a:prstGeom>
              <a:blipFill>
                <a:blip r:embed="rId4"/>
                <a:stretch>
                  <a:fillRect l="-783" t="-4545" r="-336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6E6FEF04-48FF-F181-1821-D22820C77529}"/>
              </a:ext>
            </a:extLst>
          </p:cNvPr>
          <p:cNvGrpSpPr/>
          <p:nvPr/>
        </p:nvGrpSpPr>
        <p:grpSpPr>
          <a:xfrm>
            <a:off x="267870" y="4080056"/>
            <a:ext cx="11656260" cy="2217776"/>
            <a:chOff x="267870" y="3845568"/>
            <a:chExt cx="11656260" cy="221777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C31A12F-E670-29FF-FC19-F2C2F24D26EB}"/>
                </a:ext>
              </a:extLst>
            </p:cNvPr>
            <p:cNvSpPr/>
            <p:nvPr/>
          </p:nvSpPr>
          <p:spPr>
            <a:xfrm>
              <a:off x="267870" y="3845568"/>
              <a:ext cx="11656260" cy="2217776"/>
            </a:xfrm>
            <a:prstGeom prst="roundRect">
              <a:avLst/>
            </a:prstGeom>
            <a:solidFill>
              <a:schemeClr val="bg1"/>
            </a:solidFill>
            <a:ln w="38100"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267F550-C116-8220-F303-C7E02505CDAE}"/>
                    </a:ext>
                  </a:extLst>
                </p:cNvPr>
                <p:cNvSpPr txBox="1"/>
                <p:nvPr/>
              </p:nvSpPr>
              <p:spPr>
                <a:xfrm>
                  <a:off x="422774" y="4027123"/>
                  <a:ext cx="11346452" cy="8375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/>
                    <a:t>Lemma </a:t>
                  </a:r>
                  <a:r>
                    <a:rPr lang="en-US" sz="2400" b="1" dirty="0">
                      <a:solidFill>
                        <a:schemeClr val="bg1">
                          <a:lumMod val="75000"/>
                        </a:schemeClr>
                      </a:solidFill>
                    </a:rPr>
                    <a:t>[Camaño+2025]</a:t>
                  </a:r>
                  <a:r>
                    <a:rPr lang="en-US" sz="2400" b="1" dirty="0"/>
                    <a:t>: </a:t>
                  </a:r>
                  <a:r>
                    <a:rPr lang="en-US" sz="2400" dirty="0"/>
                    <a:t>Let</a:t>
                  </a:r>
                  <a:r>
                    <a:rPr lang="en-US" sz="24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400" dirty="0"/>
                    <a:t>be the random Hermitian matrix with pdf </a:t>
                  </a:r>
                </a:p>
                <a:p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267F550-C116-8220-F303-C7E02505CD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774" y="4027123"/>
                  <a:ext cx="11346452" cy="837537"/>
                </a:xfrm>
                <a:prstGeom prst="rect">
                  <a:avLst/>
                </a:prstGeom>
                <a:blipFill>
                  <a:blip r:embed="rId5"/>
                  <a:stretch>
                    <a:fillRect l="-895" t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F07360-C16F-4909-C343-81F6A4B7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8698" y="4486022"/>
              <a:ext cx="3034604" cy="9599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F941CFE-E3E9-D562-9BBE-21BCF96F92F1}"/>
                    </a:ext>
                  </a:extLst>
                </p:cNvPr>
                <p:cNvSpPr txBox="1"/>
                <p:nvPr/>
              </p:nvSpPr>
              <p:spPr>
                <a:xfrm>
                  <a:off x="577678" y="5350998"/>
                  <a:ext cx="1134645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Then, the eigenvalues of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400" dirty="0"/>
                    <a:t>are distributed as the projection DPP for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sz="2400" dirty="0"/>
                    <a:t>.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F941CFE-E3E9-D562-9BBE-21BCF96F92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678" y="5350998"/>
                  <a:ext cx="11346452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895" t="-8108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A585233-E54C-00CD-FD2D-1A7F9E287078}"/>
              </a:ext>
            </a:extLst>
          </p:cNvPr>
          <p:cNvSpPr txBox="1"/>
          <p:nvPr/>
        </p:nvSpPr>
        <p:spPr>
          <a:xfrm>
            <a:off x="8788357" y="6447411"/>
            <a:ext cx="527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[1] [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Dereziński+19][Dereziński+20]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51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22185</TotalTime>
  <Words>906</Words>
  <Application>Microsoft Macintosh PowerPoint</Application>
  <PresentationFormat>Widescreen</PresentationFormat>
  <Paragraphs>96</Paragraphs>
  <Slides>16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Cambria Math</vt:lpstr>
      <vt:lpstr>Office 2013 - 2022 Theme</vt:lpstr>
      <vt:lpstr>Debiasing Polynomial and Fourier Regression</vt:lpstr>
      <vt:lpstr>PowerPoint Presentation</vt:lpstr>
      <vt:lpstr>Problem Statement: Approximate Polynomial Regression</vt:lpstr>
      <vt:lpstr>How is this problem “exactly” solved?</vt:lpstr>
      <vt:lpstr>Leverage score sampling for polynomial regression</vt:lpstr>
      <vt:lpstr>Leverage score sampling for polynomial regression</vt:lpstr>
      <vt:lpstr>PowerPoint Presentation</vt:lpstr>
      <vt:lpstr>Determinantal point processes (DPPs)</vt:lpstr>
      <vt:lpstr>From DPPs to random matrix theory</vt:lpstr>
      <vt:lpstr>PowerPoint Presentation</vt:lpstr>
      <vt:lpstr>Idea: Use random matrices to sample projection DPPs</vt:lpstr>
      <vt:lpstr>Tridiagonal matrix models for common measures</vt:lpstr>
      <vt:lpstr>Results: Polynomial regression (uniform measure)</vt:lpstr>
      <vt:lpstr>Results: Fourier regression</vt:lpstr>
      <vt:lpstr>Conclusions</vt:lpstr>
      <vt:lpstr>Collaborators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Camano, Christian L.</dc:creator>
  <cp:lastModifiedBy>Camano, Christian L.</cp:lastModifiedBy>
  <cp:revision>45</cp:revision>
  <dcterms:created xsi:type="dcterms:W3CDTF">2025-05-27T01:08:59Z</dcterms:created>
  <dcterms:modified xsi:type="dcterms:W3CDTF">2026-01-14T06:15:00Z</dcterms:modified>
</cp:coreProperties>
</file>